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Raleway" pitchFamily="2" charset="77"/>
      <p:regular r:id="rId13"/>
    </p:embeddedFont>
    <p:embeddedFont>
      <p:font typeface="Raleway Bold" pitchFamily="2" charset="77"/>
      <p:regular r:id="rId14"/>
      <p:bold r:id="rId15"/>
    </p:embeddedFont>
    <p:embeddedFont>
      <p:font typeface="Raleway Bold Italics" pitchFamily="2" charset="77"/>
      <p:regular r:id="rId16"/>
      <p:bold r:id="rId17"/>
      <p:italic r:id="rId18"/>
      <p:boldItalic r:id="rId19"/>
    </p:embeddedFont>
    <p:embeddedFont>
      <p:font typeface="Raleway Medium" panose="020F0502020204030204" pitchFamily="34" charset="0"/>
      <p:regular r:id="rId20"/>
      <p:italic r:id="rId21"/>
    </p:embeddedFont>
    <p:embeddedFont>
      <p:font typeface="Raleway Medium Italics" pitchFamily="2" charset="77"/>
      <p:regular r:id="rId22"/>
      <p:italic r:id="rId23"/>
    </p:embeddedFont>
    <p:embeddedFont>
      <p:font typeface="Raleway Semi-Bold" pitchFamily="2" charset="77"/>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48" autoAdjust="0"/>
  </p:normalViewPr>
  <p:slideViewPr>
    <p:cSldViewPr>
      <p:cViewPr varScale="1">
        <p:scale>
          <a:sx n="78" d="100"/>
          <a:sy n="78" d="100"/>
        </p:scale>
        <p:origin x="360"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8/16/24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556398" y="0"/>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708050" y="2014066"/>
            <a:ext cx="5746778" cy="6258867"/>
          </a:xfrm>
          <a:custGeom>
            <a:avLst/>
            <a:gdLst/>
            <a:ahLst/>
            <a:cxnLst/>
            <a:rect l="l" t="t" r="r" b="b"/>
            <a:pathLst>
              <a:path w="5746778" h="6258867">
                <a:moveTo>
                  <a:pt x="0" y="0"/>
                </a:moveTo>
                <a:lnTo>
                  <a:pt x="5746778" y="0"/>
                </a:lnTo>
                <a:lnTo>
                  <a:pt x="5746778" y="6258868"/>
                </a:lnTo>
                <a:lnTo>
                  <a:pt x="0" y="6258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028700" y="2752812"/>
            <a:ext cx="8380612" cy="3308654"/>
          </a:xfrm>
          <a:prstGeom prst="rect">
            <a:avLst/>
          </a:prstGeom>
        </p:spPr>
        <p:txBody>
          <a:bodyPr lIns="0" tIns="0" rIns="0" bIns="0" rtlCol="0" anchor="t">
            <a:spAutoFit/>
          </a:bodyPr>
          <a:lstStyle/>
          <a:p>
            <a:pPr marL="0" lvl="1" indent="0" algn="l">
              <a:lnSpc>
                <a:spcPts val="8407"/>
              </a:lnSpc>
            </a:pPr>
            <a:r>
              <a:rPr lang="en-US" sz="9341" spc="-429">
                <a:solidFill>
                  <a:srgbClr val="00694C"/>
                </a:solidFill>
                <a:latin typeface="Raleway Medium"/>
              </a:rPr>
              <a:t>Tribal Gaming Exclusivity Fees in Oklahoma</a:t>
            </a:r>
          </a:p>
        </p:txBody>
      </p:sp>
      <p:sp>
        <p:nvSpPr>
          <p:cNvPr id="5" name="TextBox 5"/>
          <p:cNvSpPr txBox="1"/>
          <p:nvPr/>
        </p:nvSpPr>
        <p:spPr>
          <a:xfrm>
            <a:off x="996647" y="1190625"/>
            <a:ext cx="9179504" cy="1438275"/>
          </a:xfrm>
          <a:prstGeom prst="rect">
            <a:avLst/>
          </a:prstGeom>
        </p:spPr>
        <p:txBody>
          <a:bodyPr lIns="0" tIns="0" rIns="0" bIns="0" rtlCol="0" anchor="t">
            <a:spAutoFit/>
          </a:bodyPr>
          <a:lstStyle/>
          <a:p>
            <a:pPr marL="0" lvl="1" indent="0" algn="l">
              <a:lnSpc>
                <a:spcPts val="5400"/>
              </a:lnSpc>
            </a:pPr>
            <a:r>
              <a:rPr lang="en-US" sz="6000" spc="-276">
                <a:solidFill>
                  <a:srgbClr val="00694C"/>
                </a:solidFill>
                <a:latin typeface="Raleway Medium"/>
              </a:rPr>
              <a:t>Trend Analysis and Forecasting</a:t>
            </a:r>
          </a:p>
        </p:txBody>
      </p:sp>
      <p:sp>
        <p:nvSpPr>
          <p:cNvPr id="6" name="TextBox 6"/>
          <p:cNvSpPr txBox="1"/>
          <p:nvPr/>
        </p:nvSpPr>
        <p:spPr>
          <a:xfrm>
            <a:off x="6172200" y="7658309"/>
            <a:ext cx="5124914" cy="461665"/>
          </a:xfrm>
          <a:prstGeom prst="rect">
            <a:avLst/>
          </a:prstGeom>
        </p:spPr>
        <p:txBody>
          <a:bodyPr wrap="square" lIns="0" tIns="0" rIns="0" bIns="0" rtlCol="0" anchor="t">
            <a:spAutoFit/>
          </a:bodyPr>
          <a:lstStyle/>
          <a:p>
            <a:pPr algn="l">
              <a:lnSpc>
                <a:spcPts val="3600"/>
              </a:lnSpc>
            </a:pPr>
            <a:r>
              <a:rPr lang="en-US" sz="3000" spc="-138" dirty="0">
                <a:solidFill>
                  <a:srgbClr val="00694C"/>
                </a:solidFill>
                <a:latin typeface="Raleway Medium"/>
              </a:rPr>
              <a:t>Sai Srivatsa Thangallapelly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028700" y="3405603"/>
            <a:ext cx="16230600" cy="5939155"/>
          </a:xfrm>
          <a:prstGeom prst="rect">
            <a:avLst/>
          </a:prstGeom>
        </p:spPr>
        <p:txBody>
          <a:bodyPr lIns="0" tIns="0" rIns="0" bIns="0" rtlCol="0" anchor="t">
            <a:spAutoFit/>
          </a:bodyPr>
          <a:lstStyle/>
          <a:p>
            <a:pPr algn="ctr">
              <a:lnSpc>
                <a:spcPts val="3919"/>
              </a:lnSpc>
              <a:spcBef>
                <a:spcPct val="0"/>
              </a:spcBef>
            </a:pPr>
            <a:r>
              <a:rPr lang="en-US" sz="2799">
                <a:solidFill>
                  <a:srgbClr val="00694C"/>
                </a:solidFill>
                <a:latin typeface="Raleway Semi-Bold"/>
              </a:rPr>
              <a:t>In this project, we aimed to enhance strategic decision-making and revenue forecasting for tribal gaming exclusivity fees in Oklahoma by employing advanced machine learning techniques. After evaluating several predictive models, including Support Vector Regression (SVR), Random Forest Regression, and Gradient Boosting Regression, we identified Gradient Boosting as the most effective, due to its superior accuracy and explanatory power. The insights derived from this model are poised to significantly benefit strategic planning and policy formulation, providing stakeholders with valuable foresight into future revenue trends. By adopting Gradient Boosting Regression and committing to continuous model refinement, organizations can ensure precise revenue forecasting, optimal resource allocation, and adaptability to evolving market dynamics. This project not only underscores the importance of data-driven decision-making but also demonstrates the transformative potential of predictive analytics in optimizing business outcomes within the gaming industry.</a:t>
            </a:r>
          </a:p>
        </p:txBody>
      </p:sp>
      <p:sp>
        <p:nvSpPr>
          <p:cNvPr id="3" name="TextBox 3"/>
          <p:cNvSpPr txBox="1"/>
          <p:nvPr/>
        </p:nvSpPr>
        <p:spPr>
          <a:xfrm>
            <a:off x="5525154" y="1798362"/>
            <a:ext cx="7237692" cy="1434366"/>
          </a:xfrm>
          <a:prstGeom prst="rect">
            <a:avLst/>
          </a:prstGeom>
        </p:spPr>
        <p:txBody>
          <a:bodyPr lIns="0" tIns="0" rIns="0" bIns="0" rtlCol="0" anchor="t">
            <a:spAutoFit/>
          </a:bodyPr>
          <a:lstStyle/>
          <a:p>
            <a:pPr marL="0" lvl="1" indent="0" algn="ctr">
              <a:lnSpc>
                <a:spcPts val="10441"/>
              </a:lnSpc>
            </a:pPr>
            <a:r>
              <a:rPr lang="en-US" sz="11601" spc="-533">
                <a:solidFill>
                  <a:srgbClr val="00694C"/>
                </a:solidFill>
                <a:latin typeface="Raleway Bold"/>
              </a:rPr>
              <a:t>Conclusion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99856" y="1666878"/>
            <a:ext cx="10429865" cy="6953243"/>
          </a:xfrm>
          <a:custGeom>
            <a:avLst/>
            <a:gdLst/>
            <a:ahLst/>
            <a:cxnLst/>
            <a:rect l="l" t="t" r="r" b="b"/>
            <a:pathLst>
              <a:path w="10429865" h="6953243">
                <a:moveTo>
                  <a:pt x="0" y="0"/>
                </a:moveTo>
                <a:lnTo>
                  <a:pt x="10429866" y="0"/>
                </a:lnTo>
                <a:lnTo>
                  <a:pt x="10429866" y="6953244"/>
                </a:lnTo>
                <a:lnTo>
                  <a:pt x="0" y="6953244"/>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1613696" y="3486150"/>
            <a:ext cx="6074229" cy="3554863"/>
          </a:xfrm>
          <a:prstGeom prst="rect">
            <a:avLst/>
          </a:prstGeom>
        </p:spPr>
        <p:txBody>
          <a:bodyPr lIns="0" tIns="0" rIns="0" bIns="0" rtlCol="0" anchor="t">
            <a:spAutoFit/>
          </a:bodyPr>
          <a:lstStyle/>
          <a:p>
            <a:pPr algn="ctr">
              <a:lnSpc>
                <a:spcPts val="5637"/>
              </a:lnSpc>
              <a:spcBef>
                <a:spcPct val="0"/>
              </a:spcBef>
            </a:pPr>
            <a:r>
              <a:rPr lang="en-US" sz="4026" spc="-185">
                <a:solidFill>
                  <a:srgbClr val="000000"/>
                </a:solidFill>
                <a:latin typeface="Raleway Medium Italics"/>
              </a:rPr>
              <a:t>“Even if we don’t have the power to choose where we come from, we can still choose where we go from there.” — Stephen Chbosky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0345064" y="1028700"/>
            <a:ext cx="6914236" cy="7108093"/>
          </a:xfrm>
          <a:custGeom>
            <a:avLst/>
            <a:gdLst/>
            <a:ahLst/>
            <a:cxnLst/>
            <a:rect l="l" t="t" r="r" b="b"/>
            <a:pathLst>
              <a:path w="6914236" h="7108093">
                <a:moveTo>
                  <a:pt x="0" y="0"/>
                </a:moveTo>
                <a:lnTo>
                  <a:pt x="6914236" y="0"/>
                </a:lnTo>
                <a:lnTo>
                  <a:pt x="6914236" y="7108093"/>
                </a:lnTo>
                <a:lnTo>
                  <a:pt x="0" y="710809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TextBox 3"/>
          <p:cNvSpPr txBox="1"/>
          <p:nvPr/>
        </p:nvSpPr>
        <p:spPr>
          <a:xfrm>
            <a:off x="1028700" y="1304925"/>
            <a:ext cx="7924800" cy="1249343"/>
          </a:xfrm>
          <a:prstGeom prst="rect">
            <a:avLst/>
          </a:prstGeom>
        </p:spPr>
        <p:txBody>
          <a:bodyPr lIns="0" tIns="0" rIns="0" bIns="0" rtlCol="0" anchor="t">
            <a:spAutoFit/>
          </a:bodyPr>
          <a:lstStyle/>
          <a:p>
            <a:pPr marL="0" lvl="1" indent="0" algn="l">
              <a:lnSpc>
                <a:spcPts val="9037"/>
              </a:lnSpc>
            </a:pPr>
            <a:r>
              <a:rPr lang="en-US" sz="10041" spc="-461">
                <a:solidFill>
                  <a:srgbClr val="00694C"/>
                </a:solidFill>
                <a:latin typeface="Raleway Medium"/>
              </a:rPr>
              <a:t>Abstract</a:t>
            </a:r>
          </a:p>
        </p:txBody>
      </p:sp>
      <p:sp>
        <p:nvSpPr>
          <p:cNvPr id="4" name="TextBox 4"/>
          <p:cNvSpPr txBox="1"/>
          <p:nvPr/>
        </p:nvSpPr>
        <p:spPr>
          <a:xfrm>
            <a:off x="1028700" y="3263818"/>
            <a:ext cx="8672116" cy="4872975"/>
          </a:xfrm>
          <a:prstGeom prst="rect">
            <a:avLst/>
          </a:prstGeom>
        </p:spPr>
        <p:txBody>
          <a:bodyPr lIns="0" tIns="0" rIns="0" bIns="0" rtlCol="0" anchor="t">
            <a:spAutoFit/>
          </a:bodyPr>
          <a:lstStyle/>
          <a:p>
            <a:pPr algn="l">
              <a:lnSpc>
                <a:spcPts val="3498"/>
              </a:lnSpc>
              <a:spcBef>
                <a:spcPct val="0"/>
              </a:spcBef>
            </a:pPr>
            <a:r>
              <a:rPr lang="en-US" sz="2498">
                <a:solidFill>
                  <a:srgbClr val="00694C"/>
                </a:solidFill>
                <a:latin typeface="Raleway Semi-Bold"/>
              </a:rPr>
              <a:t>This study analyzes tribal gaming exclusivity fees in Oklahoma from 2006 to the present, employing advanced statistical methods to uncover trends and forecast future revenues. Utilizing Support Vector Regression, Random Forest, and Gradient Boosting Regression, we identified significant seasonal patterns and the impact of economic factors on revenue flows. Gradient Boosting Regression provided the most accurate forecasts. The findings offer valuable insights for policymakers and tribal officials, aiding strategic planning and resource allocation in the state.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219200" y="1304925"/>
            <a:ext cx="7924800" cy="1249343"/>
          </a:xfrm>
          <a:prstGeom prst="rect">
            <a:avLst/>
          </a:prstGeom>
        </p:spPr>
        <p:txBody>
          <a:bodyPr lIns="0" tIns="0" rIns="0" bIns="0" rtlCol="0" anchor="t">
            <a:spAutoFit/>
          </a:bodyPr>
          <a:lstStyle/>
          <a:p>
            <a:pPr marL="0" lvl="1" indent="0" algn="l">
              <a:lnSpc>
                <a:spcPts val="9037"/>
              </a:lnSpc>
            </a:pPr>
            <a:r>
              <a:rPr lang="en-US" sz="10041" spc="-461">
                <a:solidFill>
                  <a:srgbClr val="00694C"/>
                </a:solidFill>
                <a:latin typeface="Raleway Medium"/>
              </a:rPr>
              <a:t>Introduction</a:t>
            </a:r>
          </a:p>
        </p:txBody>
      </p:sp>
      <p:sp>
        <p:nvSpPr>
          <p:cNvPr id="3" name="TextBox 3"/>
          <p:cNvSpPr txBox="1"/>
          <p:nvPr/>
        </p:nvSpPr>
        <p:spPr>
          <a:xfrm>
            <a:off x="1344237" y="3059056"/>
            <a:ext cx="8255333" cy="6199244"/>
          </a:xfrm>
          <a:prstGeom prst="rect">
            <a:avLst/>
          </a:prstGeom>
        </p:spPr>
        <p:txBody>
          <a:bodyPr lIns="0" tIns="0" rIns="0" bIns="0" rtlCol="0" anchor="t">
            <a:spAutoFit/>
          </a:bodyPr>
          <a:lstStyle/>
          <a:p>
            <a:pPr algn="l">
              <a:lnSpc>
                <a:spcPts val="3059"/>
              </a:lnSpc>
              <a:spcBef>
                <a:spcPct val="0"/>
              </a:spcBef>
            </a:pPr>
            <a:r>
              <a:rPr lang="en-US" sz="2185">
                <a:solidFill>
                  <a:srgbClr val="00694C"/>
                </a:solidFill>
                <a:latin typeface="Raleway Bold"/>
              </a:rPr>
              <a:t>Importance of Tribal Gaming Exclusivity Fees:</a:t>
            </a:r>
          </a:p>
          <a:p>
            <a:pPr marL="471844" lvl="1" indent="-235922" algn="l">
              <a:lnSpc>
                <a:spcPts val="3059"/>
              </a:lnSpc>
              <a:spcBef>
                <a:spcPct val="0"/>
              </a:spcBef>
              <a:buFont typeface="Arial"/>
              <a:buChar char="•"/>
            </a:pPr>
            <a:r>
              <a:rPr lang="en-US" sz="2185">
                <a:solidFill>
                  <a:srgbClr val="00694C"/>
                </a:solidFill>
                <a:latin typeface="Raleway Semi-Bold"/>
              </a:rPr>
              <a:t>Tribal gaming exclusivity fees are crucial for Oklahoma’s economy, significantly funding state needs like education and healthcare.</a:t>
            </a:r>
          </a:p>
          <a:p>
            <a:pPr marL="471844" lvl="1" indent="-235922" algn="l">
              <a:lnSpc>
                <a:spcPts val="3059"/>
              </a:lnSpc>
              <a:spcBef>
                <a:spcPct val="0"/>
              </a:spcBef>
              <a:buFont typeface="Arial"/>
              <a:buChar char="•"/>
            </a:pPr>
            <a:r>
              <a:rPr lang="en-US" sz="2185">
                <a:solidFill>
                  <a:srgbClr val="00694C"/>
                </a:solidFill>
                <a:latin typeface="Raleway Semi-Bold"/>
              </a:rPr>
              <a:t>The sector boosts local economies, creating jobs and supporting tourism.</a:t>
            </a:r>
          </a:p>
          <a:p>
            <a:pPr algn="l">
              <a:lnSpc>
                <a:spcPts val="3059"/>
              </a:lnSpc>
              <a:spcBef>
                <a:spcPct val="0"/>
              </a:spcBef>
            </a:pPr>
            <a:endParaRPr lang="en-US" sz="2185">
              <a:solidFill>
                <a:srgbClr val="00694C"/>
              </a:solidFill>
              <a:latin typeface="Raleway Semi-Bold"/>
            </a:endParaRPr>
          </a:p>
          <a:p>
            <a:pPr algn="l">
              <a:lnSpc>
                <a:spcPts val="3059"/>
              </a:lnSpc>
              <a:spcBef>
                <a:spcPct val="0"/>
              </a:spcBef>
            </a:pPr>
            <a:r>
              <a:rPr lang="en-US" sz="2185">
                <a:solidFill>
                  <a:srgbClr val="00694C"/>
                </a:solidFill>
                <a:latin typeface="Raleway Bold"/>
              </a:rPr>
              <a:t>Objectives of Analyzing These Fees:</a:t>
            </a:r>
          </a:p>
          <a:p>
            <a:pPr marL="471844" lvl="1" indent="-235922" algn="l">
              <a:lnSpc>
                <a:spcPts val="3059"/>
              </a:lnSpc>
              <a:spcBef>
                <a:spcPct val="0"/>
              </a:spcBef>
              <a:buFont typeface="Arial"/>
              <a:buChar char="•"/>
            </a:pPr>
            <a:r>
              <a:rPr lang="en-US" sz="2185">
                <a:solidFill>
                  <a:srgbClr val="00694C"/>
                </a:solidFill>
                <a:latin typeface="Raleway Bold Italics"/>
              </a:rPr>
              <a:t>Trend Analysis:</a:t>
            </a:r>
            <a:r>
              <a:rPr lang="en-US" sz="2185">
                <a:solidFill>
                  <a:srgbClr val="00694C"/>
                </a:solidFill>
                <a:latin typeface="Raleway Bold"/>
              </a:rPr>
              <a:t> </a:t>
            </a:r>
            <a:r>
              <a:rPr lang="en-US" sz="2185">
                <a:solidFill>
                  <a:srgbClr val="00694C"/>
                </a:solidFill>
                <a:latin typeface="Raleway Semi-Bold"/>
              </a:rPr>
              <a:t>Identify historical trends in fee collections to understand their economic impact.</a:t>
            </a:r>
          </a:p>
          <a:p>
            <a:pPr marL="471844" lvl="1" indent="-235922" algn="l">
              <a:lnSpc>
                <a:spcPts val="3059"/>
              </a:lnSpc>
              <a:spcBef>
                <a:spcPct val="0"/>
              </a:spcBef>
              <a:buFont typeface="Arial"/>
              <a:buChar char="•"/>
            </a:pPr>
            <a:r>
              <a:rPr lang="en-US" sz="2185">
                <a:solidFill>
                  <a:srgbClr val="00694C"/>
                </a:solidFill>
                <a:latin typeface="Raleway Bold Italics"/>
              </a:rPr>
              <a:t>Forecasting: </a:t>
            </a:r>
            <a:r>
              <a:rPr lang="en-US" sz="2185">
                <a:solidFill>
                  <a:srgbClr val="00694C"/>
                </a:solidFill>
                <a:latin typeface="Raleway Semi-Bold"/>
              </a:rPr>
              <a:t>Predict future fee trends to enhance state budgeting and strategic planning.</a:t>
            </a:r>
          </a:p>
          <a:p>
            <a:pPr marL="471844" lvl="1" indent="-235922" algn="l">
              <a:lnSpc>
                <a:spcPts val="3059"/>
              </a:lnSpc>
              <a:spcBef>
                <a:spcPct val="0"/>
              </a:spcBef>
              <a:buFont typeface="Arial"/>
              <a:buChar char="•"/>
            </a:pPr>
            <a:r>
              <a:rPr lang="en-US" sz="2185">
                <a:solidFill>
                  <a:srgbClr val="00694C"/>
                </a:solidFill>
                <a:latin typeface="Raleway Bold Italics"/>
              </a:rPr>
              <a:t>Inform Policy: </a:t>
            </a:r>
            <a:r>
              <a:rPr lang="en-US" sz="2185">
                <a:solidFill>
                  <a:srgbClr val="00694C"/>
                </a:solidFill>
                <a:latin typeface="Raleway Semi-Bold"/>
              </a:rPr>
              <a:t>Provide insights to help policymakers and tribal officials make data-driven decisions regarding gaming regulations.</a:t>
            </a:r>
          </a:p>
          <a:p>
            <a:pPr algn="l">
              <a:lnSpc>
                <a:spcPts val="3059"/>
              </a:lnSpc>
              <a:spcBef>
                <a:spcPct val="0"/>
              </a:spcBef>
            </a:pPr>
            <a:endParaRPr lang="en-US" sz="2185">
              <a:solidFill>
                <a:srgbClr val="00694C"/>
              </a:solidFill>
              <a:latin typeface="Raleway Semi-Bold"/>
            </a:endParaRPr>
          </a:p>
        </p:txBody>
      </p:sp>
      <p:pic>
        <p:nvPicPr>
          <p:cNvPr id="4" name="Picture 4"/>
          <p:cNvPicPr>
            <a:picLocks noChangeAspect="1"/>
          </p:cNvPicPr>
          <p:nvPr/>
        </p:nvPicPr>
        <p:blipFill>
          <a:blip r:embed="rId2"/>
          <a:stretch>
            <a:fillRect/>
          </a:stretch>
        </p:blipFill>
        <p:spPr>
          <a:xfrm>
            <a:off x="9260071" y="971107"/>
            <a:ext cx="8539764" cy="834478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TextBox 4"/>
          <p:cNvSpPr txBox="1"/>
          <p:nvPr/>
        </p:nvSpPr>
        <p:spPr>
          <a:xfrm>
            <a:off x="4254217" y="2841427"/>
            <a:ext cx="9779565" cy="2392343"/>
          </a:xfrm>
          <a:prstGeom prst="rect">
            <a:avLst/>
          </a:prstGeom>
        </p:spPr>
        <p:txBody>
          <a:bodyPr lIns="0" tIns="0" rIns="0" bIns="0" rtlCol="0" anchor="t">
            <a:spAutoFit/>
          </a:bodyPr>
          <a:lstStyle/>
          <a:p>
            <a:pPr marL="0" lvl="1" indent="0" algn="ctr">
              <a:lnSpc>
                <a:spcPts val="9037"/>
              </a:lnSpc>
            </a:pPr>
            <a:r>
              <a:rPr lang="en-US" sz="10041" spc="-461">
                <a:solidFill>
                  <a:srgbClr val="00694C"/>
                </a:solidFill>
                <a:latin typeface="Raleway Medium"/>
              </a:rPr>
              <a:t>Problem Statement</a:t>
            </a:r>
          </a:p>
        </p:txBody>
      </p:sp>
      <p:sp>
        <p:nvSpPr>
          <p:cNvPr id="5" name="TextBox 5"/>
          <p:cNvSpPr txBox="1"/>
          <p:nvPr/>
        </p:nvSpPr>
        <p:spPr>
          <a:xfrm>
            <a:off x="3344453" y="5386903"/>
            <a:ext cx="11599094" cy="2334895"/>
          </a:xfrm>
          <a:prstGeom prst="rect">
            <a:avLst/>
          </a:prstGeom>
        </p:spPr>
        <p:txBody>
          <a:bodyPr lIns="0" tIns="0" rIns="0" bIns="0" rtlCol="0" anchor="t">
            <a:spAutoFit/>
          </a:bodyPr>
          <a:lstStyle/>
          <a:p>
            <a:pPr algn="ctr">
              <a:lnSpc>
                <a:spcPts val="3080"/>
              </a:lnSpc>
              <a:spcBef>
                <a:spcPct val="0"/>
              </a:spcBef>
            </a:pPr>
            <a:r>
              <a:rPr lang="en-US" sz="2200">
                <a:solidFill>
                  <a:srgbClr val="00694C"/>
                </a:solidFill>
                <a:latin typeface="Raleway Semi-Bold"/>
              </a:rPr>
              <a:t>The State of Oklahoma collects tribal gaming exclusivity fees from compacted tribes, granted the exclusive right to operate certain types of gaming activities. The dataset, which spans from 2006 to the present, provides a monthly record of these fees. The objective of this project is to analyze the financial trends in tribal gaming exclusivity fees over the years, identifying seasonal patterns, year-on-year growth or decline, and the impacts of external factors such as economic conditions or regulatory changes.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028700" y="4041146"/>
            <a:ext cx="5217154" cy="5217154"/>
          </a:xfrm>
          <a:custGeom>
            <a:avLst/>
            <a:gdLst/>
            <a:ahLst/>
            <a:cxnLst/>
            <a:rect l="l" t="t" r="r" b="b"/>
            <a:pathLst>
              <a:path w="5217154" h="5217154">
                <a:moveTo>
                  <a:pt x="0" y="0"/>
                </a:moveTo>
                <a:lnTo>
                  <a:pt x="5217154" y="0"/>
                </a:lnTo>
                <a:lnTo>
                  <a:pt x="5217154" y="5217154"/>
                </a:lnTo>
                <a:lnTo>
                  <a:pt x="0" y="521715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1121645"/>
            <a:ext cx="5489017" cy="2447925"/>
          </a:xfrm>
          <a:prstGeom prst="rect">
            <a:avLst/>
          </a:prstGeom>
        </p:spPr>
        <p:txBody>
          <a:bodyPr lIns="0" tIns="0" rIns="0" bIns="0" rtlCol="0" anchor="t">
            <a:spAutoFit/>
          </a:bodyPr>
          <a:lstStyle/>
          <a:p>
            <a:pPr marL="0" lvl="0" indent="0" algn="l">
              <a:lnSpc>
                <a:spcPts val="9600"/>
              </a:lnSpc>
              <a:spcBef>
                <a:spcPct val="0"/>
              </a:spcBef>
            </a:pPr>
            <a:r>
              <a:rPr lang="en-US" sz="8000" spc="-368">
                <a:solidFill>
                  <a:srgbClr val="00694C"/>
                </a:solidFill>
                <a:latin typeface="Raleway"/>
              </a:rPr>
              <a:t>Data Description</a:t>
            </a:r>
          </a:p>
        </p:txBody>
      </p:sp>
      <p:sp>
        <p:nvSpPr>
          <p:cNvPr id="4" name="TextBox 4"/>
          <p:cNvSpPr txBox="1"/>
          <p:nvPr/>
        </p:nvSpPr>
        <p:spPr>
          <a:xfrm>
            <a:off x="7051082" y="1890630"/>
            <a:ext cx="7354741" cy="459740"/>
          </a:xfrm>
          <a:prstGeom prst="rect">
            <a:avLst/>
          </a:prstGeom>
        </p:spPr>
        <p:txBody>
          <a:bodyPr lIns="0" tIns="0" rIns="0" bIns="0" rtlCol="0" anchor="t">
            <a:spAutoFit/>
          </a:bodyPr>
          <a:lstStyle/>
          <a:p>
            <a:pPr marL="0" lvl="0" indent="0" algn="l">
              <a:lnSpc>
                <a:spcPts val="3639"/>
              </a:lnSpc>
              <a:spcBef>
                <a:spcPct val="0"/>
              </a:spcBef>
            </a:pPr>
            <a:r>
              <a:rPr lang="en-US" sz="2799" spc="-128">
                <a:solidFill>
                  <a:srgbClr val="00694C"/>
                </a:solidFill>
                <a:latin typeface="Raleway"/>
              </a:rPr>
              <a:t>Dataset Overview:</a:t>
            </a:r>
          </a:p>
        </p:txBody>
      </p:sp>
      <p:sp>
        <p:nvSpPr>
          <p:cNvPr id="5" name="TextBox 5"/>
          <p:cNvSpPr txBox="1"/>
          <p:nvPr/>
        </p:nvSpPr>
        <p:spPr>
          <a:xfrm>
            <a:off x="7051082" y="2651766"/>
            <a:ext cx="10208218" cy="1996440"/>
          </a:xfrm>
          <a:prstGeom prst="rect">
            <a:avLst/>
          </a:prstGeom>
        </p:spPr>
        <p:txBody>
          <a:bodyPr lIns="0" tIns="0" rIns="0" bIns="0" rtlCol="0" anchor="t">
            <a:spAutoFit/>
          </a:bodyPr>
          <a:lstStyle/>
          <a:p>
            <a:pPr marL="453390" lvl="1" indent="-226695" algn="l">
              <a:lnSpc>
                <a:spcPts val="3150"/>
              </a:lnSpc>
              <a:buFont typeface="Arial"/>
              <a:buChar char="•"/>
            </a:pPr>
            <a:r>
              <a:rPr lang="en-US" sz="2100">
                <a:solidFill>
                  <a:srgbClr val="00694C"/>
                </a:solidFill>
                <a:latin typeface="Raleway Bold"/>
              </a:rPr>
              <a:t>Source:</a:t>
            </a:r>
            <a:r>
              <a:rPr lang="en-US" sz="2100">
                <a:solidFill>
                  <a:srgbClr val="00694C"/>
                </a:solidFill>
                <a:latin typeface="Raleway"/>
              </a:rPr>
              <a:t> Public records maintained by the State of Oklahoma.</a:t>
            </a:r>
          </a:p>
          <a:p>
            <a:pPr marL="453390" lvl="1" indent="-226695" algn="l">
              <a:lnSpc>
                <a:spcPts val="3150"/>
              </a:lnSpc>
              <a:buFont typeface="Arial"/>
              <a:buChar char="•"/>
            </a:pPr>
            <a:r>
              <a:rPr lang="en-US" sz="2100">
                <a:solidFill>
                  <a:srgbClr val="00694C"/>
                </a:solidFill>
                <a:latin typeface="Raleway Bold"/>
              </a:rPr>
              <a:t>Time Frame: </a:t>
            </a:r>
            <a:r>
              <a:rPr lang="en-US" sz="2100">
                <a:solidFill>
                  <a:srgbClr val="00694C"/>
                </a:solidFill>
                <a:latin typeface="Raleway"/>
              </a:rPr>
              <a:t>Data spans from 2006 to the present, providing a comprehensive look at over a decade of exclusivity fees.</a:t>
            </a:r>
          </a:p>
          <a:p>
            <a:pPr marL="453390" lvl="1" indent="-226695" algn="l">
              <a:lnSpc>
                <a:spcPts val="3150"/>
              </a:lnSpc>
              <a:spcBef>
                <a:spcPct val="0"/>
              </a:spcBef>
              <a:buFont typeface="Arial"/>
              <a:buChar char="•"/>
            </a:pPr>
            <a:r>
              <a:rPr lang="en-US" sz="2100">
                <a:solidFill>
                  <a:srgbClr val="00694C"/>
                </a:solidFill>
                <a:latin typeface="Raleway Bold"/>
              </a:rPr>
              <a:t>Format: </a:t>
            </a:r>
            <a:r>
              <a:rPr lang="en-US" sz="2100">
                <a:solidFill>
                  <a:srgbClr val="00694C"/>
                </a:solidFill>
                <a:latin typeface="Raleway"/>
              </a:rPr>
              <a:t>Monthly records of tribal gaming exclusivity fees collected.</a:t>
            </a:r>
          </a:p>
          <a:p>
            <a:pPr marL="0" lvl="0" indent="0" algn="l">
              <a:lnSpc>
                <a:spcPts val="3150"/>
              </a:lnSpc>
              <a:spcBef>
                <a:spcPct val="0"/>
              </a:spcBef>
            </a:pPr>
            <a:endParaRPr lang="en-US" sz="2100">
              <a:solidFill>
                <a:srgbClr val="00694C"/>
              </a:solidFill>
              <a:latin typeface="Raleway"/>
            </a:endParaRPr>
          </a:p>
        </p:txBody>
      </p:sp>
      <p:sp>
        <p:nvSpPr>
          <p:cNvPr id="6" name="TextBox 6"/>
          <p:cNvSpPr txBox="1"/>
          <p:nvPr/>
        </p:nvSpPr>
        <p:spPr>
          <a:xfrm>
            <a:off x="7051082" y="4610106"/>
            <a:ext cx="7354741" cy="459740"/>
          </a:xfrm>
          <a:prstGeom prst="rect">
            <a:avLst/>
          </a:prstGeom>
        </p:spPr>
        <p:txBody>
          <a:bodyPr lIns="0" tIns="0" rIns="0" bIns="0" rtlCol="0" anchor="t">
            <a:spAutoFit/>
          </a:bodyPr>
          <a:lstStyle/>
          <a:p>
            <a:pPr marL="0" lvl="0" indent="0" algn="l">
              <a:lnSpc>
                <a:spcPts val="3639"/>
              </a:lnSpc>
              <a:spcBef>
                <a:spcPct val="0"/>
              </a:spcBef>
            </a:pPr>
            <a:r>
              <a:rPr lang="en-US" sz="2799" spc="-128">
                <a:solidFill>
                  <a:srgbClr val="00694C"/>
                </a:solidFill>
                <a:latin typeface="Raleway"/>
              </a:rPr>
              <a:t>Key Variables:</a:t>
            </a:r>
          </a:p>
        </p:txBody>
      </p:sp>
      <p:sp>
        <p:nvSpPr>
          <p:cNvPr id="7" name="TextBox 7"/>
          <p:cNvSpPr txBox="1"/>
          <p:nvPr/>
        </p:nvSpPr>
        <p:spPr>
          <a:xfrm>
            <a:off x="7051082" y="5371241"/>
            <a:ext cx="10208218" cy="1596390"/>
          </a:xfrm>
          <a:prstGeom prst="rect">
            <a:avLst/>
          </a:prstGeom>
        </p:spPr>
        <p:txBody>
          <a:bodyPr lIns="0" tIns="0" rIns="0" bIns="0" rtlCol="0" anchor="t">
            <a:spAutoFit/>
          </a:bodyPr>
          <a:lstStyle/>
          <a:p>
            <a:pPr marL="453390" lvl="1" indent="-226695" algn="l">
              <a:lnSpc>
                <a:spcPts val="3150"/>
              </a:lnSpc>
              <a:buFont typeface="Arial"/>
              <a:buChar char="•"/>
            </a:pPr>
            <a:r>
              <a:rPr lang="en-US" sz="2100">
                <a:solidFill>
                  <a:srgbClr val="00694C"/>
                </a:solidFill>
                <a:latin typeface="Raleway Bold"/>
              </a:rPr>
              <a:t>Months (2006-2020): </a:t>
            </a:r>
            <a:r>
              <a:rPr lang="en-US" sz="2100">
                <a:solidFill>
                  <a:srgbClr val="00694C"/>
                </a:solidFill>
                <a:latin typeface="Raleway"/>
              </a:rPr>
              <a:t>Each column from 2006 to 2020 represents exclusivity fees collected per month, reflecting changes and trends over time.</a:t>
            </a:r>
          </a:p>
          <a:p>
            <a:pPr marL="453390" lvl="1" indent="-226695" algn="l">
              <a:lnSpc>
                <a:spcPts val="3150"/>
              </a:lnSpc>
              <a:spcBef>
                <a:spcPct val="0"/>
              </a:spcBef>
              <a:buFont typeface="Arial"/>
              <a:buChar char="•"/>
            </a:pPr>
            <a:r>
              <a:rPr lang="en-US" sz="2100">
                <a:solidFill>
                  <a:srgbClr val="00694C"/>
                </a:solidFill>
                <a:latin typeface="Raleway Bold"/>
              </a:rPr>
              <a:t>Exclusivity Fee Amounts: </a:t>
            </a:r>
            <a:r>
              <a:rPr lang="en-US" sz="2100">
                <a:solidFill>
                  <a:srgbClr val="00694C"/>
                </a:solidFill>
                <a:latin typeface="Raleway"/>
              </a:rPr>
              <a:t>The values are recorded in U.S. dollars, indicating the amount paid by the tribes to the state government.</a:t>
            </a:r>
          </a:p>
        </p:txBody>
      </p:sp>
      <p:sp>
        <p:nvSpPr>
          <p:cNvPr id="8" name="TextBox 8"/>
          <p:cNvSpPr txBox="1"/>
          <p:nvPr/>
        </p:nvSpPr>
        <p:spPr>
          <a:xfrm>
            <a:off x="7051082" y="7310531"/>
            <a:ext cx="7354741" cy="459740"/>
          </a:xfrm>
          <a:prstGeom prst="rect">
            <a:avLst/>
          </a:prstGeom>
        </p:spPr>
        <p:txBody>
          <a:bodyPr lIns="0" tIns="0" rIns="0" bIns="0" rtlCol="0" anchor="t">
            <a:spAutoFit/>
          </a:bodyPr>
          <a:lstStyle/>
          <a:p>
            <a:pPr marL="0" lvl="0" indent="0" algn="l">
              <a:lnSpc>
                <a:spcPts val="3639"/>
              </a:lnSpc>
              <a:spcBef>
                <a:spcPct val="0"/>
              </a:spcBef>
            </a:pPr>
            <a:r>
              <a:rPr lang="en-US" sz="2799" spc="-128">
                <a:solidFill>
                  <a:srgbClr val="00694C"/>
                </a:solidFill>
                <a:latin typeface="Raleway"/>
              </a:rPr>
              <a:t>Data Structure:</a:t>
            </a:r>
          </a:p>
        </p:txBody>
      </p:sp>
      <p:sp>
        <p:nvSpPr>
          <p:cNvPr id="9" name="TextBox 9"/>
          <p:cNvSpPr txBox="1"/>
          <p:nvPr/>
        </p:nvSpPr>
        <p:spPr>
          <a:xfrm>
            <a:off x="7051082" y="8071667"/>
            <a:ext cx="10208218" cy="1596390"/>
          </a:xfrm>
          <a:prstGeom prst="rect">
            <a:avLst/>
          </a:prstGeom>
        </p:spPr>
        <p:txBody>
          <a:bodyPr lIns="0" tIns="0" rIns="0" bIns="0" rtlCol="0" anchor="t">
            <a:spAutoFit/>
          </a:bodyPr>
          <a:lstStyle/>
          <a:p>
            <a:pPr marL="453390" lvl="1" indent="-226695" algn="l">
              <a:lnSpc>
                <a:spcPts val="3150"/>
              </a:lnSpc>
              <a:buFont typeface="Arial"/>
              <a:buChar char="•"/>
            </a:pPr>
            <a:r>
              <a:rPr lang="en-US" sz="2100">
                <a:solidFill>
                  <a:srgbClr val="00694C"/>
                </a:solidFill>
                <a:latin typeface="Raleway Bold"/>
              </a:rPr>
              <a:t>Dimensions: </a:t>
            </a:r>
            <a:r>
              <a:rPr lang="en-US" sz="2100">
                <a:solidFill>
                  <a:srgbClr val="00694C"/>
                </a:solidFill>
                <a:latin typeface="Raleway"/>
              </a:rPr>
              <a:t>12 rows (months) and 16 columns (years from 2006 to 2020).</a:t>
            </a:r>
          </a:p>
          <a:p>
            <a:pPr marL="453390" lvl="1" indent="-226695" algn="l">
              <a:lnSpc>
                <a:spcPts val="3150"/>
              </a:lnSpc>
              <a:spcBef>
                <a:spcPct val="0"/>
              </a:spcBef>
              <a:buFont typeface="Arial"/>
              <a:buChar char="•"/>
            </a:pPr>
            <a:r>
              <a:rPr lang="en-US" sz="2100">
                <a:solidFill>
                  <a:srgbClr val="00694C"/>
                </a:solidFill>
                <a:latin typeface="Raleway Bold"/>
              </a:rPr>
              <a:t>Type: </a:t>
            </a:r>
            <a:r>
              <a:rPr lang="en-US" sz="2100">
                <a:solidFill>
                  <a:srgbClr val="00694C"/>
                </a:solidFill>
                <a:latin typeface="Raleway"/>
              </a:rPr>
              <a:t>Monthly data recorded annually per column, providing a structured timeline for analysis.</a:t>
            </a:r>
          </a:p>
          <a:p>
            <a:pPr marL="0" lvl="0" indent="0" algn="l">
              <a:lnSpc>
                <a:spcPts val="3150"/>
              </a:lnSpc>
              <a:spcBef>
                <a:spcPct val="0"/>
              </a:spcBef>
            </a:pPr>
            <a:endParaRPr lang="en-US" sz="2100">
              <a:solidFill>
                <a:srgbClr val="00694C"/>
              </a:solidFill>
              <a:latin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1527508" y="2277024"/>
            <a:ext cx="6515564" cy="3391943"/>
          </a:xfrm>
          <a:custGeom>
            <a:avLst/>
            <a:gdLst/>
            <a:ahLst/>
            <a:cxnLst/>
            <a:rect l="l" t="t" r="r" b="b"/>
            <a:pathLst>
              <a:path w="6515564" h="3391943">
                <a:moveTo>
                  <a:pt x="0" y="0"/>
                </a:moveTo>
                <a:lnTo>
                  <a:pt x="6515563" y="0"/>
                </a:lnTo>
                <a:lnTo>
                  <a:pt x="6515563" y="3391943"/>
                </a:lnTo>
                <a:lnTo>
                  <a:pt x="0" y="3391943"/>
                </a:lnTo>
                <a:lnTo>
                  <a:pt x="0" y="0"/>
                </a:lnTo>
                <a:close/>
              </a:path>
            </a:pathLst>
          </a:custGeom>
          <a:blipFill>
            <a:blip r:embed="rId2"/>
            <a:stretch>
              <a:fillRect l="-8181" t="-92668" r="-81215"/>
            </a:stretch>
          </a:blipFill>
        </p:spPr>
        <p:txBody>
          <a:bodyPr/>
          <a:lstStyle/>
          <a:p>
            <a:endParaRPr lang="en-US"/>
          </a:p>
        </p:txBody>
      </p:sp>
      <p:sp>
        <p:nvSpPr>
          <p:cNvPr id="3" name="TextBox 3"/>
          <p:cNvSpPr txBox="1"/>
          <p:nvPr/>
        </p:nvSpPr>
        <p:spPr>
          <a:xfrm>
            <a:off x="1028700" y="2327996"/>
            <a:ext cx="10498808" cy="7597140"/>
          </a:xfrm>
          <a:prstGeom prst="rect">
            <a:avLst/>
          </a:prstGeom>
        </p:spPr>
        <p:txBody>
          <a:bodyPr lIns="0" tIns="0" rIns="0" bIns="0" rtlCol="0" anchor="t">
            <a:spAutoFit/>
          </a:bodyPr>
          <a:lstStyle/>
          <a:p>
            <a:pPr algn="l">
              <a:lnSpc>
                <a:spcPts val="3150"/>
              </a:lnSpc>
            </a:pPr>
            <a:r>
              <a:rPr lang="en-US" sz="2100">
                <a:solidFill>
                  <a:srgbClr val="00694C"/>
                </a:solidFill>
                <a:latin typeface="Raleway Bold"/>
              </a:rPr>
              <a:t>Identifying Missing Data:</a:t>
            </a:r>
          </a:p>
          <a:p>
            <a:pPr marL="453390" lvl="1" indent="-226695" algn="l">
              <a:lnSpc>
                <a:spcPts val="3150"/>
              </a:lnSpc>
              <a:buFont typeface="Arial"/>
              <a:buChar char="•"/>
            </a:pPr>
            <a:r>
              <a:rPr lang="en-US" sz="2100">
                <a:solidFill>
                  <a:srgbClr val="00694C"/>
                </a:solidFill>
                <a:latin typeface="Raleway Medium"/>
              </a:rPr>
              <a:t>Initial analysis revealed missing values in the 2020 data.</a:t>
            </a:r>
          </a:p>
          <a:p>
            <a:pPr marL="453390" lvl="1" indent="-226695" algn="l">
              <a:lnSpc>
                <a:spcPts val="3150"/>
              </a:lnSpc>
              <a:buFont typeface="Arial"/>
              <a:buChar char="•"/>
            </a:pPr>
            <a:r>
              <a:rPr lang="en-US" sz="2100">
                <a:solidFill>
                  <a:srgbClr val="00694C"/>
                </a:solidFill>
                <a:latin typeface="Raleway Medium"/>
              </a:rPr>
              <a:t>No missing data detected for other years.</a:t>
            </a:r>
          </a:p>
          <a:p>
            <a:pPr algn="l">
              <a:lnSpc>
                <a:spcPts val="3150"/>
              </a:lnSpc>
            </a:pPr>
            <a:r>
              <a:rPr lang="en-US" sz="2100">
                <a:solidFill>
                  <a:srgbClr val="00694C"/>
                </a:solidFill>
                <a:latin typeface="Raleway Bold"/>
              </a:rPr>
              <a:t>Handling Missing Data:</a:t>
            </a:r>
          </a:p>
          <a:p>
            <a:pPr marL="453390" lvl="1" indent="-226695" algn="l">
              <a:lnSpc>
                <a:spcPts val="3150"/>
              </a:lnSpc>
              <a:buFont typeface="Arial"/>
              <a:buChar char="•"/>
            </a:pPr>
            <a:r>
              <a:rPr lang="en-US" sz="2100">
                <a:solidFill>
                  <a:srgbClr val="00694C"/>
                </a:solidFill>
                <a:latin typeface="Raleway Medium"/>
              </a:rPr>
              <a:t>Row-wise Mean Imputation: Chosen due to its ability to maintain temporal consistency and statistical stability. It leverages the average conditions observed in the same months across different years.</a:t>
            </a:r>
          </a:p>
          <a:p>
            <a:pPr marL="453390" lvl="1" indent="-226695" algn="l">
              <a:lnSpc>
                <a:spcPts val="3150"/>
              </a:lnSpc>
              <a:buFont typeface="Arial"/>
              <a:buChar char="•"/>
            </a:pPr>
            <a:r>
              <a:rPr lang="en-US" sz="2100">
                <a:solidFill>
                  <a:srgbClr val="00694C"/>
                </a:solidFill>
                <a:latin typeface="Raleway Medium"/>
              </a:rPr>
              <a:t>Applied to the 2020 column where missing values were present.</a:t>
            </a:r>
          </a:p>
          <a:p>
            <a:pPr algn="l">
              <a:lnSpc>
                <a:spcPts val="3150"/>
              </a:lnSpc>
            </a:pPr>
            <a:r>
              <a:rPr lang="en-US" sz="2100">
                <a:solidFill>
                  <a:srgbClr val="00694C"/>
                </a:solidFill>
                <a:latin typeface="Raleway Bold"/>
              </a:rPr>
              <a:t>Data Transformation:</a:t>
            </a:r>
          </a:p>
          <a:p>
            <a:pPr marL="453390" lvl="1" indent="-226695" algn="l">
              <a:lnSpc>
                <a:spcPts val="3150"/>
              </a:lnSpc>
              <a:buFont typeface="Arial"/>
              <a:buChar char="•"/>
            </a:pPr>
            <a:r>
              <a:rPr lang="en-US" sz="2100">
                <a:solidFill>
                  <a:srgbClr val="00694C"/>
                </a:solidFill>
                <a:latin typeface="Raleway Bold"/>
              </a:rPr>
              <a:t>Normalization:</a:t>
            </a:r>
            <a:r>
              <a:rPr lang="en-US" sz="2100">
                <a:solidFill>
                  <a:srgbClr val="00694C"/>
                </a:solidFill>
                <a:latin typeface="Raleway Medium"/>
              </a:rPr>
              <a:t> Fee amounts normalized for inflation to ensure consistent value representation across years.</a:t>
            </a:r>
          </a:p>
          <a:p>
            <a:pPr marL="453390" lvl="1" indent="-226695" algn="l">
              <a:lnSpc>
                <a:spcPts val="3150"/>
              </a:lnSpc>
              <a:buFont typeface="Arial"/>
              <a:buChar char="•"/>
            </a:pPr>
            <a:r>
              <a:rPr lang="en-US" sz="2100">
                <a:solidFill>
                  <a:srgbClr val="00694C"/>
                </a:solidFill>
                <a:latin typeface="Raleway Bold"/>
              </a:rPr>
              <a:t>Log Transformation: </a:t>
            </a:r>
            <a:r>
              <a:rPr lang="en-US" sz="2100">
                <a:solidFill>
                  <a:srgbClr val="00694C"/>
                </a:solidFill>
                <a:latin typeface="Raleway Medium"/>
              </a:rPr>
              <a:t>Applied to stabilize variance, enhancing the performance of subsequent predictive models.</a:t>
            </a:r>
          </a:p>
          <a:p>
            <a:pPr algn="l">
              <a:lnSpc>
                <a:spcPts val="3150"/>
              </a:lnSpc>
            </a:pPr>
            <a:r>
              <a:rPr lang="en-US" sz="2100">
                <a:solidFill>
                  <a:srgbClr val="00694C"/>
                </a:solidFill>
                <a:latin typeface="Raleway Bold"/>
              </a:rPr>
              <a:t>Data Structuring:</a:t>
            </a:r>
          </a:p>
          <a:p>
            <a:pPr marL="453390" lvl="1" indent="-226695" algn="l">
              <a:lnSpc>
                <a:spcPts val="3150"/>
              </a:lnSpc>
              <a:buFont typeface="Arial"/>
              <a:buChar char="•"/>
            </a:pPr>
            <a:r>
              <a:rPr lang="en-US" sz="2100">
                <a:solidFill>
                  <a:srgbClr val="00694C"/>
                </a:solidFill>
                <a:latin typeface="Raleway Bold"/>
              </a:rPr>
              <a:t>Reshaping Data: </a:t>
            </a:r>
            <a:r>
              <a:rPr lang="en-US" sz="2100">
                <a:solidFill>
                  <a:srgbClr val="00694C"/>
                </a:solidFill>
                <a:latin typeface="Raleway Medium"/>
              </a:rPr>
              <a:t>Converted from a wide format (years as columns) to a long format to better facilitate time series analysis.</a:t>
            </a:r>
          </a:p>
          <a:p>
            <a:pPr marL="453390" lvl="1" indent="-226695" algn="l">
              <a:lnSpc>
                <a:spcPts val="3150"/>
              </a:lnSpc>
              <a:buFont typeface="Arial"/>
              <a:buChar char="•"/>
            </a:pPr>
            <a:r>
              <a:rPr lang="en-US" sz="2100">
                <a:solidFill>
                  <a:srgbClr val="00694C"/>
                </a:solidFill>
                <a:latin typeface="Raleway Medium"/>
              </a:rPr>
              <a:t>Enhanced the dataset structure for easier manipulation and analysis.</a:t>
            </a:r>
          </a:p>
          <a:p>
            <a:pPr algn="l">
              <a:lnSpc>
                <a:spcPts val="3150"/>
              </a:lnSpc>
            </a:pPr>
            <a:endParaRPr lang="en-US" sz="2100">
              <a:solidFill>
                <a:srgbClr val="00694C"/>
              </a:solidFill>
              <a:latin typeface="Raleway Medium"/>
            </a:endParaRPr>
          </a:p>
          <a:p>
            <a:pPr marL="0" lvl="0" indent="0" algn="l">
              <a:lnSpc>
                <a:spcPts val="3150"/>
              </a:lnSpc>
              <a:spcBef>
                <a:spcPct val="0"/>
              </a:spcBef>
            </a:pPr>
            <a:endParaRPr lang="en-US" sz="2100">
              <a:solidFill>
                <a:srgbClr val="00694C"/>
              </a:solidFill>
              <a:latin typeface="Raleway Medium"/>
            </a:endParaRPr>
          </a:p>
        </p:txBody>
      </p:sp>
      <p:sp>
        <p:nvSpPr>
          <p:cNvPr id="4" name="Freeform 4"/>
          <p:cNvSpPr/>
          <p:nvPr/>
        </p:nvSpPr>
        <p:spPr>
          <a:xfrm>
            <a:off x="11527508" y="5658090"/>
            <a:ext cx="3257782" cy="3861075"/>
          </a:xfrm>
          <a:custGeom>
            <a:avLst/>
            <a:gdLst/>
            <a:ahLst/>
            <a:cxnLst/>
            <a:rect l="l" t="t" r="r" b="b"/>
            <a:pathLst>
              <a:path w="3257782" h="3861075">
                <a:moveTo>
                  <a:pt x="0" y="0"/>
                </a:moveTo>
                <a:lnTo>
                  <a:pt x="3257782" y="0"/>
                </a:lnTo>
                <a:lnTo>
                  <a:pt x="3257782" y="3861074"/>
                </a:lnTo>
                <a:lnTo>
                  <a:pt x="0" y="3861074"/>
                </a:lnTo>
                <a:lnTo>
                  <a:pt x="0" y="0"/>
                </a:lnTo>
                <a:close/>
              </a:path>
            </a:pathLst>
          </a:custGeom>
          <a:blipFill>
            <a:blip r:embed="rId3"/>
            <a:stretch>
              <a:fillRect/>
            </a:stretch>
          </a:blipFill>
        </p:spPr>
        <p:txBody>
          <a:bodyPr/>
          <a:lstStyle/>
          <a:p>
            <a:endParaRPr lang="en-US"/>
          </a:p>
        </p:txBody>
      </p:sp>
      <p:sp>
        <p:nvSpPr>
          <p:cNvPr id="5" name="Freeform 5"/>
          <p:cNvSpPr/>
          <p:nvPr/>
        </p:nvSpPr>
        <p:spPr>
          <a:xfrm>
            <a:off x="14785290" y="5683474"/>
            <a:ext cx="3257782" cy="3835691"/>
          </a:xfrm>
          <a:custGeom>
            <a:avLst/>
            <a:gdLst/>
            <a:ahLst/>
            <a:cxnLst/>
            <a:rect l="l" t="t" r="r" b="b"/>
            <a:pathLst>
              <a:path w="3257782" h="3835691">
                <a:moveTo>
                  <a:pt x="0" y="0"/>
                </a:moveTo>
                <a:lnTo>
                  <a:pt x="3257781" y="0"/>
                </a:lnTo>
                <a:lnTo>
                  <a:pt x="3257781" y="3835690"/>
                </a:lnTo>
                <a:lnTo>
                  <a:pt x="0" y="3835690"/>
                </a:lnTo>
                <a:lnTo>
                  <a:pt x="0" y="0"/>
                </a:lnTo>
                <a:close/>
              </a:path>
            </a:pathLst>
          </a:custGeom>
          <a:blipFill>
            <a:blip r:embed="rId4"/>
            <a:stretch>
              <a:fillRect r="-16393"/>
            </a:stretch>
          </a:blipFill>
        </p:spPr>
        <p:txBody>
          <a:bodyPr/>
          <a:lstStyle/>
          <a:p>
            <a:endParaRPr lang="en-US"/>
          </a:p>
        </p:txBody>
      </p:sp>
      <p:sp>
        <p:nvSpPr>
          <p:cNvPr id="6" name="TextBox 6"/>
          <p:cNvSpPr txBox="1"/>
          <p:nvPr/>
        </p:nvSpPr>
        <p:spPr>
          <a:xfrm>
            <a:off x="1028700" y="895264"/>
            <a:ext cx="16628906" cy="1228725"/>
          </a:xfrm>
          <a:prstGeom prst="rect">
            <a:avLst/>
          </a:prstGeom>
        </p:spPr>
        <p:txBody>
          <a:bodyPr lIns="0" tIns="0" rIns="0" bIns="0" rtlCol="0" anchor="t">
            <a:spAutoFit/>
          </a:bodyPr>
          <a:lstStyle/>
          <a:p>
            <a:pPr marL="0" lvl="0" indent="0" algn="l">
              <a:lnSpc>
                <a:spcPts val="9600"/>
              </a:lnSpc>
              <a:spcBef>
                <a:spcPct val="0"/>
              </a:spcBef>
            </a:pPr>
            <a:r>
              <a:rPr lang="en-US" sz="8000" spc="-368">
                <a:solidFill>
                  <a:srgbClr val="00694C"/>
                </a:solidFill>
                <a:latin typeface="Raleway"/>
              </a:rPr>
              <a:t>Data Cleaning and Preprocessing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613219" y="1758028"/>
            <a:ext cx="5924613" cy="2935349"/>
          </a:xfrm>
          <a:custGeom>
            <a:avLst/>
            <a:gdLst/>
            <a:ahLst/>
            <a:cxnLst/>
            <a:rect l="l" t="t" r="r" b="b"/>
            <a:pathLst>
              <a:path w="5924613" h="2935349">
                <a:moveTo>
                  <a:pt x="0" y="0"/>
                </a:moveTo>
                <a:lnTo>
                  <a:pt x="5924613" y="0"/>
                </a:lnTo>
                <a:lnTo>
                  <a:pt x="5924613" y="2935349"/>
                </a:lnTo>
                <a:lnTo>
                  <a:pt x="0" y="2935349"/>
                </a:lnTo>
                <a:lnTo>
                  <a:pt x="0" y="0"/>
                </a:lnTo>
                <a:close/>
              </a:path>
            </a:pathLst>
          </a:custGeom>
          <a:blipFill>
            <a:blip r:embed="rId2"/>
            <a:stretch>
              <a:fillRect/>
            </a:stretch>
          </a:blipFill>
        </p:spPr>
        <p:txBody>
          <a:bodyPr/>
          <a:lstStyle/>
          <a:p>
            <a:endParaRPr lang="en-US"/>
          </a:p>
        </p:txBody>
      </p:sp>
      <p:sp>
        <p:nvSpPr>
          <p:cNvPr id="3" name="Freeform 3"/>
          <p:cNvSpPr/>
          <p:nvPr/>
        </p:nvSpPr>
        <p:spPr>
          <a:xfrm>
            <a:off x="7839942" y="1673662"/>
            <a:ext cx="6040520" cy="3341564"/>
          </a:xfrm>
          <a:custGeom>
            <a:avLst/>
            <a:gdLst/>
            <a:ahLst/>
            <a:cxnLst/>
            <a:rect l="l" t="t" r="r" b="b"/>
            <a:pathLst>
              <a:path w="6040520" h="3341564">
                <a:moveTo>
                  <a:pt x="0" y="0"/>
                </a:moveTo>
                <a:lnTo>
                  <a:pt x="6040520" y="0"/>
                </a:lnTo>
                <a:lnTo>
                  <a:pt x="6040520" y="3341564"/>
                </a:lnTo>
                <a:lnTo>
                  <a:pt x="0" y="3341564"/>
                </a:lnTo>
                <a:lnTo>
                  <a:pt x="0" y="0"/>
                </a:lnTo>
                <a:close/>
              </a:path>
            </a:pathLst>
          </a:custGeom>
          <a:blipFill>
            <a:blip r:embed="rId3"/>
            <a:stretch>
              <a:fillRect/>
            </a:stretch>
          </a:blipFill>
        </p:spPr>
        <p:txBody>
          <a:bodyPr/>
          <a:lstStyle/>
          <a:p>
            <a:endParaRPr lang="en-US"/>
          </a:p>
        </p:txBody>
      </p:sp>
      <p:sp>
        <p:nvSpPr>
          <p:cNvPr id="4" name="Freeform 4"/>
          <p:cNvSpPr/>
          <p:nvPr/>
        </p:nvSpPr>
        <p:spPr>
          <a:xfrm>
            <a:off x="5920057" y="5882166"/>
            <a:ext cx="5794463" cy="3276390"/>
          </a:xfrm>
          <a:custGeom>
            <a:avLst/>
            <a:gdLst/>
            <a:ahLst/>
            <a:cxnLst/>
            <a:rect l="l" t="t" r="r" b="b"/>
            <a:pathLst>
              <a:path w="5794463" h="3276390">
                <a:moveTo>
                  <a:pt x="0" y="0"/>
                </a:moveTo>
                <a:lnTo>
                  <a:pt x="5794463" y="0"/>
                </a:lnTo>
                <a:lnTo>
                  <a:pt x="5794463" y="3276390"/>
                </a:lnTo>
                <a:lnTo>
                  <a:pt x="0" y="3276390"/>
                </a:lnTo>
                <a:lnTo>
                  <a:pt x="0" y="0"/>
                </a:lnTo>
                <a:close/>
              </a:path>
            </a:pathLst>
          </a:custGeom>
          <a:blipFill>
            <a:blip r:embed="rId4"/>
            <a:stretch>
              <a:fillRect/>
            </a:stretch>
          </a:blipFill>
        </p:spPr>
        <p:txBody>
          <a:bodyPr/>
          <a:lstStyle/>
          <a:p>
            <a:endParaRPr lang="en-US"/>
          </a:p>
        </p:txBody>
      </p:sp>
      <p:sp>
        <p:nvSpPr>
          <p:cNvPr id="5" name="Freeform 5"/>
          <p:cNvSpPr/>
          <p:nvPr/>
        </p:nvSpPr>
        <p:spPr>
          <a:xfrm>
            <a:off x="657588" y="5882166"/>
            <a:ext cx="4348799" cy="3810803"/>
          </a:xfrm>
          <a:custGeom>
            <a:avLst/>
            <a:gdLst/>
            <a:ahLst/>
            <a:cxnLst/>
            <a:rect l="l" t="t" r="r" b="b"/>
            <a:pathLst>
              <a:path w="4348799" h="3810803">
                <a:moveTo>
                  <a:pt x="0" y="0"/>
                </a:moveTo>
                <a:lnTo>
                  <a:pt x="4348799" y="0"/>
                </a:lnTo>
                <a:lnTo>
                  <a:pt x="4348799" y="3810804"/>
                </a:lnTo>
                <a:lnTo>
                  <a:pt x="0" y="3810804"/>
                </a:lnTo>
                <a:lnTo>
                  <a:pt x="0" y="0"/>
                </a:lnTo>
                <a:close/>
              </a:path>
            </a:pathLst>
          </a:custGeom>
          <a:blipFill>
            <a:blip r:embed="rId5"/>
            <a:stretch>
              <a:fillRect/>
            </a:stretch>
          </a:blipFill>
        </p:spPr>
        <p:txBody>
          <a:bodyPr/>
          <a:lstStyle/>
          <a:p>
            <a:endParaRPr lang="en-US"/>
          </a:p>
        </p:txBody>
      </p:sp>
      <p:sp>
        <p:nvSpPr>
          <p:cNvPr id="6" name="Freeform 6"/>
          <p:cNvSpPr/>
          <p:nvPr/>
        </p:nvSpPr>
        <p:spPr>
          <a:xfrm>
            <a:off x="12628191" y="5784248"/>
            <a:ext cx="5108098" cy="3810803"/>
          </a:xfrm>
          <a:custGeom>
            <a:avLst/>
            <a:gdLst/>
            <a:ahLst/>
            <a:cxnLst/>
            <a:rect l="l" t="t" r="r" b="b"/>
            <a:pathLst>
              <a:path w="5108098" h="3810803">
                <a:moveTo>
                  <a:pt x="0" y="0"/>
                </a:moveTo>
                <a:lnTo>
                  <a:pt x="5108098" y="0"/>
                </a:lnTo>
                <a:lnTo>
                  <a:pt x="5108098" y="3810803"/>
                </a:lnTo>
                <a:lnTo>
                  <a:pt x="0" y="3810803"/>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0" y="307780"/>
            <a:ext cx="13514606" cy="1000125"/>
          </a:xfrm>
          <a:prstGeom prst="rect">
            <a:avLst/>
          </a:prstGeom>
        </p:spPr>
        <p:txBody>
          <a:bodyPr lIns="0" tIns="0" rIns="0" bIns="0" rtlCol="0" anchor="t">
            <a:spAutoFit/>
          </a:bodyPr>
          <a:lstStyle/>
          <a:p>
            <a:pPr marL="0" lvl="0" indent="0" algn="ctr">
              <a:lnSpc>
                <a:spcPts val="7800"/>
              </a:lnSpc>
              <a:spcBef>
                <a:spcPct val="0"/>
              </a:spcBef>
            </a:pPr>
            <a:r>
              <a:rPr lang="en-US" sz="6500" spc="-299">
                <a:solidFill>
                  <a:srgbClr val="00694C"/>
                </a:solidFill>
                <a:latin typeface="Raleway Bold"/>
              </a:rPr>
              <a:t>Exploratory Data Analysis (EDA)</a:t>
            </a:r>
          </a:p>
        </p:txBody>
      </p:sp>
      <p:sp>
        <p:nvSpPr>
          <p:cNvPr id="8" name="TextBox 8"/>
          <p:cNvSpPr txBox="1"/>
          <p:nvPr/>
        </p:nvSpPr>
        <p:spPr>
          <a:xfrm>
            <a:off x="1028700" y="4911341"/>
            <a:ext cx="4657353" cy="523150"/>
          </a:xfrm>
          <a:prstGeom prst="rect">
            <a:avLst/>
          </a:prstGeom>
        </p:spPr>
        <p:txBody>
          <a:bodyPr lIns="0" tIns="0" rIns="0" bIns="0" rtlCol="0" anchor="t">
            <a:spAutoFit/>
          </a:bodyPr>
          <a:lstStyle/>
          <a:p>
            <a:pPr algn="ctr">
              <a:lnSpc>
                <a:spcPts val="4239"/>
              </a:lnSpc>
              <a:spcBef>
                <a:spcPct val="0"/>
              </a:spcBef>
            </a:pPr>
            <a:r>
              <a:rPr lang="en-US" sz="3028" spc="-139">
                <a:solidFill>
                  <a:srgbClr val="00694C"/>
                </a:solidFill>
                <a:latin typeface="Raleway Bold"/>
              </a:rPr>
              <a:t>Visualization of Data Trends</a:t>
            </a:r>
          </a:p>
        </p:txBody>
      </p:sp>
      <p:sp>
        <p:nvSpPr>
          <p:cNvPr id="9" name="TextBox 9"/>
          <p:cNvSpPr txBox="1"/>
          <p:nvPr/>
        </p:nvSpPr>
        <p:spPr>
          <a:xfrm>
            <a:off x="8138728" y="5069986"/>
            <a:ext cx="5138355" cy="446424"/>
          </a:xfrm>
          <a:prstGeom prst="rect">
            <a:avLst/>
          </a:prstGeom>
        </p:spPr>
        <p:txBody>
          <a:bodyPr lIns="0" tIns="0" rIns="0" bIns="0" rtlCol="0" anchor="t">
            <a:spAutoFit/>
          </a:bodyPr>
          <a:lstStyle/>
          <a:p>
            <a:pPr algn="ctr">
              <a:lnSpc>
                <a:spcPts val="3552"/>
              </a:lnSpc>
              <a:spcBef>
                <a:spcPct val="0"/>
              </a:spcBef>
            </a:pPr>
            <a:r>
              <a:rPr lang="en-US" sz="2537" spc="-116">
                <a:solidFill>
                  <a:srgbClr val="00694C"/>
                </a:solidFill>
                <a:latin typeface="Raleway Bold"/>
              </a:rPr>
              <a:t>Histograms for Distribution Analysis</a:t>
            </a:r>
          </a:p>
        </p:txBody>
      </p:sp>
      <p:sp>
        <p:nvSpPr>
          <p:cNvPr id="10" name="TextBox 10"/>
          <p:cNvSpPr txBox="1"/>
          <p:nvPr/>
        </p:nvSpPr>
        <p:spPr>
          <a:xfrm>
            <a:off x="5104533" y="9215706"/>
            <a:ext cx="6858445" cy="968562"/>
          </a:xfrm>
          <a:prstGeom prst="rect">
            <a:avLst/>
          </a:prstGeom>
        </p:spPr>
        <p:txBody>
          <a:bodyPr lIns="0" tIns="0" rIns="0" bIns="0" rtlCol="0" anchor="t">
            <a:spAutoFit/>
          </a:bodyPr>
          <a:lstStyle/>
          <a:p>
            <a:pPr algn="ctr">
              <a:lnSpc>
                <a:spcPts val="3839"/>
              </a:lnSpc>
              <a:spcBef>
                <a:spcPct val="0"/>
              </a:spcBef>
            </a:pPr>
            <a:r>
              <a:rPr lang="en-US" sz="2742" spc="-126">
                <a:solidFill>
                  <a:srgbClr val="00694C"/>
                </a:solidFill>
                <a:latin typeface="Raleway Bold"/>
              </a:rPr>
              <a:t>Box Plots for Outliers and Annual Comparison</a:t>
            </a:r>
          </a:p>
        </p:txBody>
      </p:sp>
      <p:sp>
        <p:nvSpPr>
          <p:cNvPr id="11" name="TextBox 11"/>
          <p:cNvSpPr txBox="1"/>
          <p:nvPr/>
        </p:nvSpPr>
        <p:spPr>
          <a:xfrm>
            <a:off x="1028700" y="9593146"/>
            <a:ext cx="3410620" cy="506975"/>
          </a:xfrm>
          <a:prstGeom prst="rect">
            <a:avLst/>
          </a:prstGeom>
        </p:spPr>
        <p:txBody>
          <a:bodyPr lIns="0" tIns="0" rIns="0" bIns="0" rtlCol="0" anchor="t">
            <a:spAutoFit/>
          </a:bodyPr>
          <a:lstStyle/>
          <a:p>
            <a:pPr algn="ctr">
              <a:lnSpc>
                <a:spcPts val="4081"/>
              </a:lnSpc>
              <a:spcBef>
                <a:spcPct val="0"/>
              </a:spcBef>
            </a:pPr>
            <a:r>
              <a:rPr lang="en-US" sz="2915" spc="-134">
                <a:solidFill>
                  <a:srgbClr val="00694C"/>
                </a:solidFill>
                <a:latin typeface="Raleway Bold"/>
              </a:rPr>
              <a:t>Correlation Heatmap</a:t>
            </a:r>
          </a:p>
        </p:txBody>
      </p:sp>
      <p:sp>
        <p:nvSpPr>
          <p:cNvPr id="12" name="TextBox 12"/>
          <p:cNvSpPr txBox="1"/>
          <p:nvPr/>
        </p:nvSpPr>
        <p:spPr>
          <a:xfrm>
            <a:off x="12972849" y="9528376"/>
            <a:ext cx="4418781" cy="506975"/>
          </a:xfrm>
          <a:prstGeom prst="rect">
            <a:avLst/>
          </a:prstGeom>
        </p:spPr>
        <p:txBody>
          <a:bodyPr lIns="0" tIns="0" rIns="0" bIns="0" rtlCol="0" anchor="t">
            <a:spAutoFit/>
          </a:bodyPr>
          <a:lstStyle/>
          <a:p>
            <a:pPr marL="0" lvl="0" indent="0" algn="ctr">
              <a:lnSpc>
                <a:spcPts val="4081"/>
              </a:lnSpc>
              <a:spcBef>
                <a:spcPct val="0"/>
              </a:spcBef>
            </a:pPr>
            <a:r>
              <a:rPr lang="en-US" sz="2915" u="none" strike="noStrike" spc="-134">
                <a:solidFill>
                  <a:srgbClr val="00694C"/>
                </a:solidFill>
                <a:latin typeface="Raleway Bold"/>
              </a:rPr>
              <a:t>Time Series Decomposition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6284094" y="3020619"/>
            <a:ext cx="5731928" cy="6681138"/>
            <a:chOff x="0" y="0"/>
            <a:chExt cx="1394172" cy="1625048"/>
          </a:xfrm>
        </p:grpSpPr>
        <p:sp>
          <p:nvSpPr>
            <p:cNvPr id="3" name="Freeform 3"/>
            <p:cNvSpPr/>
            <p:nvPr/>
          </p:nvSpPr>
          <p:spPr>
            <a:xfrm>
              <a:off x="0" y="0"/>
              <a:ext cx="1394172" cy="1625048"/>
            </a:xfrm>
            <a:custGeom>
              <a:avLst/>
              <a:gdLst/>
              <a:ahLst/>
              <a:cxnLst/>
              <a:rect l="l" t="t" r="r" b="b"/>
              <a:pathLst>
                <a:path w="1394172" h="1625048">
                  <a:moveTo>
                    <a:pt x="10805" y="0"/>
                  </a:moveTo>
                  <a:lnTo>
                    <a:pt x="1383367" y="0"/>
                  </a:lnTo>
                  <a:cubicBezTo>
                    <a:pt x="1389335" y="0"/>
                    <a:pt x="1394172" y="4838"/>
                    <a:pt x="1394172" y="10805"/>
                  </a:cubicBezTo>
                  <a:lnTo>
                    <a:pt x="1394172" y="1614242"/>
                  </a:lnTo>
                  <a:cubicBezTo>
                    <a:pt x="1394172" y="1620210"/>
                    <a:pt x="1389335" y="1625048"/>
                    <a:pt x="1383367" y="1625048"/>
                  </a:cubicBezTo>
                  <a:lnTo>
                    <a:pt x="10805" y="1625048"/>
                  </a:lnTo>
                  <a:cubicBezTo>
                    <a:pt x="4838" y="1625048"/>
                    <a:pt x="0" y="1620210"/>
                    <a:pt x="0" y="1614242"/>
                  </a:cubicBezTo>
                  <a:lnTo>
                    <a:pt x="0" y="10805"/>
                  </a:lnTo>
                  <a:cubicBezTo>
                    <a:pt x="0" y="4838"/>
                    <a:pt x="4838" y="0"/>
                    <a:pt x="10805" y="0"/>
                  </a:cubicBezTo>
                  <a:close/>
                </a:path>
              </a:pathLst>
            </a:custGeom>
            <a:solidFill>
              <a:srgbClr val="A9DFD0"/>
            </a:solidFill>
          </p:spPr>
          <p:txBody>
            <a:bodyPr/>
            <a:lstStyle/>
            <a:p>
              <a:endParaRPr lang="en-US"/>
            </a:p>
          </p:txBody>
        </p:sp>
        <p:sp>
          <p:nvSpPr>
            <p:cNvPr id="4" name="TextBox 4"/>
            <p:cNvSpPr txBox="1"/>
            <p:nvPr/>
          </p:nvSpPr>
          <p:spPr>
            <a:xfrm>
              <a:off x="0" y="-38100"/>
              <a:ext cx="1394172" cy="1663148"/>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211882" y="1304925"/>
            <a:ext cx="13856669" cy="1249343"/>
          </a:xfrm>
          <a:prstGeom prst="rect">
            <a:avLst/>
          </a:prstGeom>
        </p:spPr>
        <p:txBody>
          <a:bodyPr lIns="0" tIns="0" rIns="0" bIns="0" rtlCol="0" anchor="t">
            <a:spAutoFit/>
          </a:bodyPr>
          <a:lstStyle/>
          <a:p>
            <a:pPr marL="0" lvl="1" indent="0" algn="ctr">
              <a:lnSpc>
                <a:spcPts val="9037"/>
              </a:lnSpc>
            </a:pPr>
            <a:r>
              <a:rPr lang="en-US" sz="10041" spc="-461">
                <a:solidFill>
                  <a:srgbClr val="00694C"/>
                </a:solidFill>
                <a:latin typeface="Raleway Medium"/>
              </a:rPr>
              <a:t>Model Comparison</a:t>
            </a:r>
          </a:p>
        </p:txBody>
      </p:sp>
      <p:grpSp>
        <p:nvGrpSpPr>
          <p:cNvPr id="6" name="Group 6"/>
          <p:cNvGrpSpPr/>
          <p:nvPr/>
        </p:nvGrpSpPr>
        <p:grpSpPr>
          <a:xfrm>
            <a:off x="362614" y="3020619"/>
            <a:ext cx="5731928" cy="6681138"/>
            <a:chOff x="0" y="0"/>
            <a:chExt cx="1394172" cy="1625048"/>
          </a:xfrm>
        </p:grpSpPr>
        <p:sp>
          <p:nvSpPr>
            <p:cNvPr id="7" name="Freeform 7"/>
            <p:cNvSpPr/>
            <p:nvPr/>
          </p:nvSpPr>
          <p:spPr>
            <a:xfrm>
              <a:off x="0" y="0"/>
              <a:ext cx="1394172" cy="1625048"/>
            </a:xfrm>
            <a:custGeom>
              <a:avLst/>
              <a:gdLst/>
              <a:ahLst/>
              <a:cxnLst/>
              <a:rect l="l" t="t" r="r" b="b"/>
              <a:pathLst>
                <a:path w="1394172" h="1625048">
                  <a:moveTo>
                    <a:pt x="10805" y="0"/>
                  </a:moveTo>
                  <a:lnTo>
                    <a:pt x="1383367" y="0"/>
                  </a:lnTo>
                  <a:cubicBezTo>
                    <a:pt x="1389335" y="0"/>
                    <a:pt x="1394172" y="4838"/>
                    <a:pt x="1394172" y="10805"/>
                  </a:cubicBezTo>
                  <a:lnTo>
                    <a:pt x="1394172" y="1614242"/>
                  </a:lnTo>
                  <a:cubicBezTo>
                    <a:pt x="1394172" y="1620210"/>
                    <a:pt x="1389335" y="1625048"/>
                    <a:pt x="1383367" y="1625048"/>
                  </a:cubicBezTo>
                  <a:lnTo>
                    <a:pt x="10805" y="1625048"/>
                  </a:lnTo>
                  <a:cubicBezTo>
                    <a:pt x="4838" y="1625048"/>
                    <a:pt x="0" y="1620210"/>
                    <a:pt x="0" y="1614242"/>
                  </a:cubicBezTo>
                  <a:lnTo>
                    <a:pt x="0" y="10805"/>
                  </a:lnTo>
                  <a:cubicBezTo>
                    <a:pt x="0" y="4838"/>
                    <a:pt x="4838" y="0"/>
                    <a:pt x="10805" y="0"/>
                  </a:cubicBezTo>
                  <a:close/>
                </a:path>
              </a:pathLst>
            </a:custGeom>
            <a:solidFill>
              <a:srgbClr val="A9DFD0"/>
            </a:solidFill>
          </p:spPr>
          <p:txBody>
            <a:bodyPr/>
            <a:lstStyle/>
            <a:p>
              <a:endParaRPr lang="en-US"/>
            </a:p>
          </p:txBody>
        </p:sp>
        <p:sp>
          <p:nvSpPr>
            <p:cNvPr id="8" name="TextBox 8"/>
            <p:cNvSpPr txBox="1"/>
            <p:nvPr/>
          </p:nvSpPr>
          <p:spPr>
            <a:xfrm>
              <a:off x="0" y="-38100"/>
              <a:ext cx="1394172" cy="166314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2205574" y="3020619"/>
            <a:ext cx="5731928" cy="6681138"/>
            <a:chOff x="0" y="0"/>
            <a:chExt cx="1394172" cy="1625048"/>
          </a:xfrm>
        </p:grpSpPr>
        <p:sp>
          <p:nvSpPr>
            <p:cNvPr id="10" name="Freeform 10"/>
            <p:cNvSpPr/>
            <p:nvPr/>
          </p:nvSpPr>
          <p:spPr>
            <a:xfrm>
              <a:off x="0" y="0"/>
              <a:ext cx="1394172" cy="1625048"/>
            </a:xfrm>
            <a:custGeom>
              <a:avLst/>
              <a:gdLst/>
              <a:ahLst/>
              <a:cxnLst/>
              <a:rect l="l" t="t" r="r" b="b"/>
              <a:pathLst>
                <a:path w="1394172" h="1625048">
                  <a:moveTo>
                    <a:pt x="10805" y="0"/>
                  </a:moveTo>
                  <a:lnTo>
                    <a:pt x="1383367" y="0"/>
                  </a:lnTo>
                  <a:cubicBezTo>
                    <a:pt x="1389335" y="0"/>
                    <a:pt x="1394172" y="4838"/>
                    <a:pt x="1394172" y="10805"/>
                  </a:cubicBezTo>
                  <a:lnTo>
                    <a:pt x="1394172" y="1614242"/>
                  </a:lnTo>
                  <a:cubicBezTo>
                    <a:pt x="1394172" y="1620210"/>
                    <a:pt x="1389335" y="1625048"/>
                    <a:pt x="1383367" y="1625048"/>
                  </a:cubicBezTo>
                  <a:lnTo>
                    <a:pt x="10805" y="1625048"/>
                  </a:lnTo>
                  <a:cubicBezTo>
                    <a:pt x="4838" y="1625048"/>
                    <a:pt x="0" y="1620210"/>
                    <a:pt x="0" y="1614242"/>
                  </a:cubicBezTo>
                  <a:lnTo>
                    <a:pt x="0" y="10805"/>
                  </a:lnTo>
                  <a:cubicBezTo>
                    <a:pt x="0" y="4838"/>
                    <a:pt x="4838" y="0"/>
                    <a:pt x="10805" y="0"/>
                  </a:cubicBezTo>
                  <a:close/>
                </a:path>
              </a:pathLst>
            </a:custGeom>
            <a:solidFill>
              <a:srgbClr val="A9DFD0"/>
            </a:solidFill>
          </p:spPr>
          <p:txBody>
            <a:bodyPr/>
            <a:lstStyle/>
            <a:p>
              <a:endParaRPr lang="en-US"/>
            </a:p>
          </p:txBody>
        </p:sp>
        <p:sp>
          <p:nvSpPr>
            <p:cNvPr id="11" name="TextBox 11"/>
            <p:cNvSpPr txBox="1"/>
            <p:nvPr/>
          </p:nvSpPr>
          <p:spPr>
            <a:xfrm>
              <a:off x="0" y="-38100"/>
              <a:ext cx="1394172" cy="1663148"/>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1011416" y="3388039"/>
            <a:ext cx="4434323" cy="1132951"/>
          </a:xfrm>
          <a:prstGeom prst="rect">
            <a:avLst/>
          </a:prstGeom>
        </p:spPr>
        <p:txBody>
          <a:bodyPr lIns="0" tIns="0" rIns="0" bIns="0" rtlCol="0" anchor="t">
            <a:spAutoFit/>
          </a:bodyPr>
          <a:lstStyle/>
          <a:p>
            <a:pPr marL="0" lvl="1" indent="0" algn="ctr">
              <a:lnSpc>
                <a:spcPts val="4417"/>
              </a:lnSpc>
            </a:pPr>
            <a:r>
              <a:rPr lang="en-US" sz="3681" spc="-169">
                <a:solidFill>
                  <a:srgbClr val="00694C"/>
                </a:solidFill>
                <a:latin typeface="Raleway Medium"/>
              </a:rPr>
              <a:t>01. Support Vector Regression (SVR)</a:t>
            </a:r>
          </a:p>
        </p:txBody>
      </p:sp>
      <p:sp>
        <p:nvSpPr>
          <p:cNvPr id="13" name="TextBox 13"/>
          <p:cNvSpPr txBox="1"/>
          <p:nvPr/>
        </p:nvSpPr>
        <p:spPr>
          <a:xfrm>
            <a:off x="6932896" y="3388039"/>
            <a:ext cx="4434323" cy="1132951"/>
          </a:xfrm>
          <a:prstGeom prst="rect">
            <a:avLst/>
          </a:prstGeom>
        </p:spPr>
        <p:txBody>
          <a:bodyPr lIns="0" tIns="0" rIns="0" bIns="0" rtlCol="0" anchor="t">
            <a:spAutoFit/>
          </a:bodyPr>
          <a:lstStyle/>
          <a:p>
            <a:pPr marL="0" lvl="1" indent="0" algn="ctr">
              <a:lnSpc>
                <a:spcPts val="4417"/>
              </a:lnSpc>
            </a:pPr>
            <a:r>
              <a:rPr lang="en-US" sz="3681" u="none" strike="noStrike" spc="-169">
                <a:solidFill>
                  <a:srgbClr val="00694C"/>
                </a:solidFill>
                <a:latin typeface="Raleway Medium"/>
              </a:rPr>
              <a:t>02. Random Forest Regression</a:t>
            </a:r>
          </a:p>
        </p:txBody>
      </p:sp>
      <p:sp>
        <p:nvSpPr>
          <p:cNvPr id="14" name="TextBox 14"/>
          <p:cNvSpPr txBox="1"/>
          <p:nvPr/>
        </p:nvSpPr>
        <p:spPr>
          <a:xfrm>
            <a:off x="12170730" y="3388039"/>
            <a:ext cx="4931395" cy="1132951"/>
          </a:xfrm>
          <a:prstGeom prst="rect">
            <a:avLst/>
          </a:prstGeom>
        </p:spPr>
        <p:txBody>
          <a:bodyPr lIns="0" tIns="0" rIns="0" bIns="0" rtlCol="0" anchor="t">
            <a:spAutoFit/>
          </a:bodyPr>
          <a:lstStyle/>
          <a:p>
            <a:pPr algn="ctr">
              <a:lnSpc>
                <a:spcPts val="4417"/>
              </a:lnSpc>
            </a:pPr>
            <a:r>
              <a:rPr lang="en-US" sz="3681" u="none" strike="noStrike" spc="-169">
                <a:solidFill>
                  <a:srgbClr val="00694C"/>
                </a:solidFill>
                <a:latin typeface="Raleway Medium"/>
              </a:rPr>
              <a:t>03. Gradient Boosting Regression</a:t>
            </a:r>
          </a:p>
        </p:txBody>
      </p:sp>
      <p:sp>
        <p:nvSpPr>
          <p:cNvPr id="15" name="TextBox 15"/>
          <p:cNvSpPr txBox="1"/>
          <p:nvPr/>
        </p:nvSpPr>
        <p:spPr>
          <a:xfrm>
            <a:off x="504321" y="4927371"/>
            <a:ext cx="5448514" cy="4064822"/>
          </a:xfrm>
          <a:prstGeom prst="rect">
            <a:avLst/>
          </a:prstGeom>
        </p:spPr>
        <p:txBody>
          <a:bodyPr lIns="0" tIns="0" rIns="0" bIns="0" rtlCol="0" anchor="t">
            <a:spAutoFit/>
          </a:bodyPr>
          <a:lstStyle/>
          <a:p>
            <a:pPr marL="482752" lvl="1" indent="-241376" algn="just">
              <a:lnSpc>
                <a:spcPts val="3130"/>
              </a:lnSpc>
              <a:buFont typeface="Arial"/>
              <a:buChar char="•"/>
            </a:pPr>
            <a:r>
              <a:rPr lang="en-US" sz="2235">
                <a:solidFill>
                  <a:srgbClr val="00694C"/>
                </a:solidFill>
                <a:latin typeface="Raleway Semi-Bold"/>
              </a:rPr>
              <a:t>MAE: 1,509,225.21</a:t>
            </a:r>
          </a:p>
          <a:p>
            <a:pPr marL="482752" lvl="1" indent="-241376" algn="just">
              <a:lnSpc>
                <a:spcPts val="3130"/>
              </a:lnSpc>
              <a:buFont typeface="Arial"/>
              <a:buChar char="•"/>
            </a:pPr>
            <a:r>
              <a:rPr lang="en-US" sz="2235">
                <a:solidFill>
                  <a:srgbClr val="00694C"/>
                </a:solidFill>
                <a:latin typeface="Raleway Semi-Bold"/>
              </a:rPr>
              <a:t>MSE: 3,555,166,982,024.28</a:t>
            </a:r>
          </a:p>
          <a:p>
            <a:pPr marL="482752" lvl="1" indent="-241376" algn="just">
              <a:lnSpc>
                <a:spcPts val="3130"/>
              </a:lnSpc>
              <a:buFont typeface="Arial"/>
              <a:buChar char="•"/>
            </a:pPr>
            <a:r>
              <a:rPr lang="en-US" sz="2235">
                <a:solidFill>
                  <a:srgbClr val="00694C"/>
                </a:solidFill>
                <a:latin typeface="Raleway Semi-Bold"/>
              </a:rPr>
              <a:t>R-squared: -1.78</a:t>
            </a:r>
          </a:p>
          <a:p>
            <a:pPr algn="just">
              <a:lnSpc>
                <a:spcPts val="3130"/>
              </a:lnSpc>
            </a:pPr>
            <a:endParaRPr lang="en-US" sz="2235">
              <a:solidFill>
                <a:srgbClr val="00694C"/>
              </a:solidFill>
              <a:latin typeface="Raleway Semi-Bold"/>
            </a:endParaRPr>
          </a:p>
          <a:p>
            <a:pPr marL="514319" lvl="1" indent="-257160" algn="just">
              <a:lnSpc>
                <a:spcPts val="3335"/>
              </a:lnSpc>
              <a:buFont typeface="Arial"/>
              <a:buChar char="•"/>
            </a:pPr>
            <a:r>
              <a:rPr lang="en-US" sz="2382">
                <a:solidFill>
                  <a:srgbClr val="00694C"/>
                </a:solidFill>
                <a:latin typeface="Raleway Semi-Bold"/>
              </a:rPr>
              <a:t>Insight: Exhibits high errors and a negative R-squared, indicating poor fit and predictive performance worse than a naive mean model.</a:t>
            </a:r>
          </a:p>
          <a:p>
            <a:pPr algn="just">
              <a:lnSpc>
                <a:spcPts val="3130"/>
              </a:lnSpc>
              <a:spcBef>
                <a:spcPct val="0"/>
              </a:spcBef>
            </a:pPr>
            <a:endParaRPr lang="en-US" sz="2382">
              <a:solidFill>
                <a:srgbClr val="00694C"/>
              </a:solidFill>
              <a:latin typeface="Raleway Semi-Bold"/>
            </a:endParaRPr>
          </a:p>
        </p:txBody>
      </p:sp>
      <p:sp>
        <p:nvSpPr>
          <p:cNvPr id="16" name="TextBox 16"/>
          <p:cNvSpPr txBox="1"/>
          <p:nvPr/>
        </p:nvSpPr>
        <p:spPr>
          <a:xfrm>
            <a:off x="6284094" y="4917846"/>
            <a:ext cx="5503049" cy="4225341"/>
          </a:xfrm>
          <a:prstGeom prst="rect">
            <a:avLst/>
          </a:prstGeom>
        </p:spPr>
        <p:txBody>
          <a:bodyPr lIns="0" tIns="0" rIns="0" bIns="0" rtlCol="0" anchor="t">
            <a:spAutoFit/>
          </a:bodyPr>
          <a:lstStyle/>
          <a:p>
            <a:pPr marL="514319" lvl="1" indent="-257160" algn="just">
              <a:lnSpc>
                <a:spcPts val="3335"/>
              </a:lnSpc>
              <a:buFont typeface="Arial"/>
              <a:buChar char="•"/>
            </a:pPr>
            <a:r>
              <a:rPr lang="en-US" sz="2382">
                <a:solidFill>
                  <a:srgbClr val="00694C"/>
                </a:solidFill>
                <a:latin typeface="Raleway Semi-Bold"/>
              </a:rPr>
              <a:t>MAE: 1,438,431.02</a:t>
            </a:r>
          </a:p>
          <a:p>
            <a:pPr marL="514319" lvl="1" indent="-257160" algn="just">
              <a:lnSpc>
                <a:spcPts val="3335"/>
              </a:lnSpc>
              <a:buFont typeface="Arial"/>
              <a:buChar char="•"/>
            </a:pPr>
            <a:r>
              <a:rPr lang="en-US" sz="2382">
                <a:solidFill>
                  <a:srgbClr val="00694C"/>
                </a:solidFill>
                <a:latin typeface="Raleway Semi-Bold"/>
              </a:rPr>
              <a:t>MSE: 2,131,684,487,977.09</a:t>
            </a:r>
          </a:p>
          <a:p>
            <a:pPr marL="514319" lvl="1" indent="-257160" algn="just">
              <a:lnSpc>
                <a:spcPts val="3335"/>
              </a:lnSpc>
              <a:buFont typeface="Arial"/>
              <a:buChar char="•"/>
            </a:pPr>
            <a:r>
              <a:rPr lang="en-US" sz="2382">
                <a:solidFill>
                  <a:srgbClr val="00694C"/>
                </a:solidFill>
                <a:latin typeface="Raleway Semi-Bold"/>
              </a:rPr>
              <a:t>R-squared: -0.67</a:t>
            </a:r>
          </a:p>
          <a:p>
            <a:pPr algn="just">
              <a:lnSpc>
                <a:spcPts val="3335"/>
              </a:lnSpc>
            </a:pPr>
            <a:endParaRPr lang="en-US" sz="2382">
              <a:solidFill>
                <a:srgbClr val="00694C"/>
              </a:solidFill>
              <a:latin typeface="Raleway Semi-Bold"/>
            </a:endParaRPr>
          </a:p>
          <a:p>
            <a:pPr marL="514319" lvl="1" indent="-257160" algn="just">
              <a:lnSpc>
                <a:spcPts val="3335"/>
              </a:lnSpc>
              <a:buFont typeface="Arial"/>
              <a:buChar char="•"/>
            </a:pPr>
            <a:r>
              <a:rPr lang="en-US" sz="2382">
                <a:solidFill>
                  <a:srgbClr val="00694C"/>
                </a:solidFill>
                <a:latin typeface="Raleway Semi-Bold"/>
              </a:rPr>
              <a:t>Insight: Shows improvement over SVR with lower errors, but still underperforms with a negative R-squared, suggesting it also fails to model the data effectively.</a:t>
            </a:r>
          </a:p>
          <a:p>
            <a:pPr algn="just">
              <a:lnSpc>
                <a:spcPts val="3335"/>
              </a:lnSpc>
              <a:spcBef>
                <a:spcPct val="0"/>
              </a:spcBef>
            </a:pPr>
            <a:endParaRPr lang="en-US" sz="2382">
              <a:solidFill>
                <a:srgbClr val="00694C"/>
              </a:solidFill>
              <a:latin typeface="Raleway Semi-Bold"/>
            </a:endParaRPr>
          </a:p>
        </p:txBody>
      </p:sp>
      <p:sp>
        <p:nvSpPr>
          <p:cNvPr id="17" name="TextBox 17"/>
          <p:cNvSpPr txBox="1"/>
          <p:nvPr/>
        </p:nvSpPr>
        <p:spPr>
          <a:xfrm>
            <a:off x="12349397" y="4917846"/>
            <a:ext cx="5374362" cy="4225341"/>
          </a:xfrm>
          <a:prstGeom prst="rect">
            <a:avLst/>
          </a:prstGeom>
        </p:spPr>
        <p:txBody>
          <a:bodyPr lIns="0" tIns="0" rIns="0" bIns="0" rtlCol="0" anchor="t">
            <a:spAutoFit/>
          </a:bodyPr>
          <a:lstStyle/>
          <a:p>
            <a:pPr marL="514319" lvl="1" indent="-257160" algn="just">
              <a:lnSpc>
                <a:spcPts val="3335"/>
              </a:lnSpc>
              <a:buFont typeface="Arial"/>
              <a:buChar char="•"/>
            </a:pPr>
            <a:r>
              <a:rPr lang="en-US" sz="2382">
                <a:solidFill>
                  <a:srgbClr val="00694C"/>
                </a:solidFill>
                <a:latin typeface="Raleway Semi-Bold"/>
              </a:rPr>
              <a:t>MAE: 443,599.97</a:t>
            </a:r>
          </a:p>
          <a:p>
            <a:pPr marL="514319" lvl="1" indent="-257160" algn="just">
              <a:lnSpc>
                <a:spcPts val="3335"/>
              </a:lnSpc>
              <a:buFont typeface="Arial"/>
              <a:buChar char="•"/>
            </a:pPr>
            <a:r>
              <a:rPr lang="en-US" sz="2382">
                <a:solidFill>
                  <a:srgbClr val="00694C"/>
                </a:solidFill>
                <a:latin typeface="Raleway Semi-Bold"/>
              </a:rPr>
              <a:t>MSE: 275,684,743,163.98</a:t>
            </a:r>
          </a:p>
          <a:p>
            <a:pPr marL="514319" lvl="1" indent="-257160" algn="just">
              <a:lnSpc>
                <a:spcPts val="3335"/>
              </a:lnSpc>
              <a:buFont typeface="Arial"/>
              <a:buChar char="•"/>
            </a:pPr>
            <a:r>
              <a:rPr lang="en-US" sz="2382">
                <a:solidFill>
                  <a:srgbClr val="00694C"/>
                </a:solidFill>
                <a:latin typeface="Raleway Semi-Bold"/>
              </a:rPr>
              <a:t>R-squared: 0.78</a:t>
            </a:r>
          </a:p>
          <a:p>
            <a:pPr algn="just">
              <a:lnSpc>
                <a:spcPts val="3335"/>
              </a:lnSpc>
            </a:pPr>
            <a:endParaRPr lang="en-US" sz="2382">
              <a:solidFill>
                <a:srgbClr val="00694C"/>
              </a:solidFill>
              <a:latin typeface="Raleway Semi-Bold"/>
            </a:endParaRPr>
          </a:p>
          <a:p>
            <a:pPr marL="514319" lvl="1" indent="-257160" algn="just">
              <a:lnSpc>
                <a:spcPts val="3335"/>
              </a:lnSpc>
              <a:buFont typeface="Arial"/>
              <a:buChar char="•"/>
            </a:pPr>
            <a:r>
              <a:rPr lang="en-US" sz="2382">
                <a:solidFill>
                  <a:srgbClr val="00694C"/>
                </a:solidFill>
                <a:latin typeface="Raleway Semi-Bold"/>
              </a:rPr>
              <a:t>Insight: Provides the lowest error metrics and a positive R-squared, indicating a substantial proportion of variance explained and superior predictive accuracy.</a:t>
            </a:r>
          </a:p>
          <a:p>
            <a:pPr algn="just">
              <a:lnSpc>
                <a:spcPts val="3335"/>
              </a:lnSpc>
              <a:spcBef>
                <a:spcPct val="0"/>
              </a:spcBef>
            </a:pPr>
            <a:endParaRPr lang="en-US" sz="2382">
              <a:solidFill>
                <a:srgbClr val="00694C"/>
              </a:solidFill>
              <a:latin typeface="Raleway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0691376" y="2217788"/>
            <a:ext cx="6567924" cy="5851423"/>
          </a:xfrm>
          <a:custGeom>
            <a:avLst/>
            <a:gdLst/>
            <a:ahLst/>
            <a:cxnLst/>
            <a:rect l="l" t="t" r="r" b="b"/>
            <a:pathLst>
              <a:path w="6567924" h="5851423">
                <a:moveTo>
                  <a:pt x="0" y="0"/>
                </a:moveTo>
                <a:lnTo>
                  <a:pt x="6567924" y="0"/>
                </a:lnTo>
                <a:lnTo>
                  <a:pt x="6567924" y="5851424"/>
                </a:lnTo>
                <a:lnTo>
                  <a:pt x="0" y="585142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TextBox 3"/>
          <p:cNvSpPr txBox="1"/>
          <p:nvPr/>
        </p:nvSpPr>
        <p:spPr>
          <a:xfrm>
            <a:off x="1219200" y="2019031"/>
            <a:ext cx="7223569" cy="3129916"/>
          </a:xfrm>
          <a:prstGeom prst="rect">
            <a:avLst/>
          </a:prstGeom>
        </p:spPr>
        <p:txBody>
          <a:bodyPr lIns="0" tIns="0" rIns="0" bIns="0" rtlCol="0" anchor="t">
            <a:spAutoFit/>
          </a:bodyPr>
          <a:lstStyle/>
          <a:p>
            <a:pPr algn="l">
              <a:lnSpc>
                <a:spcPts val="8010"/>
              </a:lnSpc>
            </a:pPr>
            <a:r>
              <a:rPr lang="en-US" sz="8900" spc="-409">
                <a:solidFill>
                  <a:srgbClr val="00694C"/>
                </a:solidFill>
                <a:latin typeface="Raleway Medium"/>
              </a:rPr>
              <a:t>Model Evaluation Summary:</a:t>
            </a:r>
          </a:p>
        </p:txBody>
      </p:sp>
      <p:sp>
        <p:nvSpPr>
          <p:cNvPr id="4" name="TextBox 4"/>
          <p:cNvSpPr txBox="1"/>
          <p:nvPr/>
        </p:nvSpPr>
        <p:spPr>
          <a:xfrm>
            <a:off x="3257902" y="5484376"/>
            <a:ext cx="6140551" cy="1553845"/>
          </a:xfrm>
          <a:prstGeom prst="rect">
            <a:avLst/>
          </a:prstGeom>
        </p:spPr>
        <p:txBody>
          <a:bodyPr lIns="0" tIns="0" rIns="0" bIns="0" rtlCol="0" anchor="t">
            <a:spAutoFit/>
          </a:bodyPr>
          <a:lstStyle/>
          <a:p>
            <a:pPr algn="l">
              <a:lnSpc>
                <a:spcPts val="3080"/>
              </a:lnSpc>
              <a:spcBef>
                <a:spcPct val="0"/>
              </a:spcBef>
            </a:pPr>
            <a:r>
              <a:rPr lang="en-US" sz="2200">
                <a:solidFill>
                  <a:srgbClr val="00694C"/>
                </a:solidFill>
                <a:latin typeface="Raleway Semi-Bold"/>
              </a:rPr>
              <a:t>Gradient Boosting Regression is the clear frontrunner, significantly outperforming both SVR and Random Forest in all key metrics.</a:t>
            </a:r>
          </a:p>
          <a:p>
            <a:pPr algn="l">
              <a:lnSpc>
                <a:spcPts val="3080"/>
              </a:lnSpc>
              <a:spcBef>
                <a:spcPct val="0"/>
              </a:spcBef>
            </a:pPr>
            <a:endParaRPr lang="en-US" sz="2200">
              <a:solidFill>
                <a:srgbClr val="00694C"/>
              </a:solidFill>
              <a:latin typeface="Raleway Semi-Bold"/>
            </a:endParaRPr>
          </a:p>
        </p:txBody>
      </p:sp>
      <p:sp>
        <p:nvSpPr>
          <p:cNvPr id="5" name="TextBox 5"/>
          <p:cNvSpPr txBox="1"/>
          <p:nvPr/>
        </p:nvSpPr>
        <p:spPr>
          <a:xfrm>
            <a:off x="1219200" y="5577572"/>
            <a:ext cx="1676876" cy="1249343"/>
          </a:xfrm>
          <a:prstGeom prst="rect">
            <a:avLst/>
          </a:prstGeom>
        </p:spPr>
        <p:txBody>
          <a:bodyPr lIns="0" tIns="0" rIns="0" bIns="0" rtlCol="0" anchor="t">
            <a:spAutoFit/>
          </a:bodyPr>
          <a:lstStyle/>
          <a:p>
            <a:pPr marL="0" lvl="1" indent="0" algn="l">
              <a:lnSpc>
                <a:spcPts val="9037"/>
              </a:lnSpc>
            </a:pPr>
            <a:r>
              <a:rPr lang="en-US" sz="10041" spc="-461">
                <a:solidFill>
                  <a:srgbClr val="00694C"/>
                </a:solidFill>
                <a:latin typeface="Raleway Medium"/>
              </a:rPr>
              <a:t>01.</a:t>
            </a:r>
          </a:p>
        </p:txBody>
      </p:sp>
      <p:sp>
        <p:nvSpPr>
          <p:cNvPr id="6" name="TextBox 6"/>
          <p:cNvSpPr txBox="1"/>
          <p:nvPr/>
        </p:nvSpPr>
        <p:spPr>
          <a:xfrm>
            <a:off x="3257902" y="7163556"/>
            <a:ext cx="6140551" cy="1944370"/>
          </a:xfrm>
          <a:prstGeom prst="rect">
            <a:avLst/>
          </a:prstGeom>
        </p:spPr>
        <p:txBody>
          <a:bodyPr lIns="0" tIns="0" rIns="0" bIns="0" rtlCol="0" anchor="t">
            <a:spAutoFit/>
          </a:bodyPr>
          <a:lstStyle/>
          <a:p>
            <a:pPr algn="l">
              <a:lnSpc>
                <a:spcPts val="3080"/>
              </a:lnSpc>
              <a:spcBef>
                <a:spcPct val="0"/>
              </a:spcBef>
            </a:pPr>
            <a:r>
              <a:rPr lang="en-US" sz="2200">
                <a:solidFill>
                  <a:srgbClr val="00694C"/>
                </a:solidFill>
                <a:latin typeface="Raleway Semi-Bold"/>
              </a:rPr>
              <a:t>Effectiveness: Gradient Boosting not only minimizes prediction errors but also captures a significant amount of variance, making it the most reliable choice for this dataset.</a:t>
            </a:r>
          </a:p>
          <a:p>
            <a:pPr algn="l">
              <a:lnSpc>
                <a:spcPts val="3080"/>
              </a:lnSpc>
              <a:spcBef>
                <a:spcPct val="0"/>
              </a:spcBef>
            </a:pPr>
            <a:endParaRPr lang="en-US" sz="2200">
              <a:solidFill>
                <a:srgbClr val="00694C"/>
              </a:solidFill>
              <a:latin typeface="Raleway Semi-Bold"/>
            </a:endParaRPr>
          </a:p>
        </p:txBody>
      </p:sp>
      <p:sp>
        <p:nvSpPr>
          <p:cNvPr id="7" name="TextBox 7"/>
          <p:cNvSpPr txBox="1"/>
          <p:nvPr/>
        </p:nvSpPr>
        <p:spPr>
          <a:xfrm>
            <a:off x="1219200" y="7256752"/>
            <a:ext cx="1676876" cy="1249343"/>
          </a:xfrm>
          <a:prstGeom prst="rect">
            <a:avLst/>
          </a:prstGeom>
        </p:spPr>
        <p:txBody>
          <a:bodyPr lIns="0" tIns="0" rIns="0" bIns="0" rtlCol="0" anchor="t">
            <a:spAutoFit/>
          </a:bodyPr>
          <a:lstStyle/>
          <a:p>
            <a:pPr marL="0" lvl="1" indent="0" algn="l">
              <a:lnSpc>
                <a:spcPts val="9037"/>
              </a:lnSpc>
            </a:pPr>
            <a:r>
              <a:rPr lang="en-US" sz="10041" spc="-461">
                <a:solidFill>
                  <a:srgbClr val="00694C"/>
                </a:solidFill>
                <a:latin typeface="Raleway Medium"/>
              </a:rPr>
              <a:t>02.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950</Words>
  <Application>Microsoft Macintosh PowerPoint</Application>
  <PresentationFormat>Custom</PresentationFormat>
  <Paragraphs>73</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Raleway</vt:lpstr>
      <vt:lpstr>Raleway Medium Italics</vt:lpstr>
      <vt:lpstr>Arial</vt:lpstr>
      <vt:lpstr>Raleway Semi-Bold</vt:lpstr>
      <vt:lpstr>Raleway Bold Italics</vt:lpstr>
      <vt:lpstr>Calibri</vt:lpstr>
      <vt:lpstr>Raleway Medium</vt:lpstr>
      <vt:lpstr>Raleway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 Text Magic Studio Magic Design for Presentations L&amp;P</dc:title>
  <cp:lastModifiedBy>Sai Srivatsa Thangallapelly</cp:lastModifiedBy>
  <cp:revision>2</cp:revision>
  <dcterms:created xsi:type="dcterms:W3CDTF">2006-08-16T00:00:00Z</dcterms:created>
  <dcterms:modified xsi:type="dcterms:W3CDTF">2024-08-16T20:42:13Z</dcterms:modified>
  <dc:identifier>DAGEd9naoVU</dc:identifier>
</cp:coreProperties>
</file>